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7" r:id="rId1"/>
  </p:sldMasterIdLst>
  <p:notesMasterIdLst>
    <p:notesMasterId r:id="rId25"/>
  </p:notesMasterIdLst>
  <p:handoutMasterIdLst>
    <p:handoutMasterId r:id="rId26"/>
  </p:handoutMasterIdLst>
  <p:sldIdLst>
    <p:sldId id="256" r:id="rId2"/>
    <p:sldId id="274" r:id="rId3"/>
    <p:sldId id="258" r:id="rId4"/>
    <p:sldId id="257" r:id="rId5"/>
    <p:sldId id="259" r:id="rId6"/>
    <p:sldId id="280" r:id="rId7"/>
    <p:sldId id="275" r:id="rId8"/>
    <p:sldId id="276" r:id="rId9"/>
    <p:sldId id="281" r:id="rId10"/>
    <p:sldId id="298" r:id="rId11"/>
    <p:sldId id="296" r:id="rId12"/>
    <p:sldId id="294" r:id="rId13"/>
    <p:sldId id="278" r:id="rId14"/>
    <p:sldId id="293" r:id="rId15"/>
    <p:sldId id="287" r:id="rId16"/>
    <p:sldId id="291" r:id="rId17"/>
    <p:sldId id="288" r:id="rId18"/>
    <p:sldId id="289" r:id="rId19"/>
    <p:sldId id="272" r:id="rId20"/>
    <p:sldId id="263" r:id="rId21"/>
    <p:sldId id="268" r:id="rId22"/>
    <p:sldId id="279" r:id="rId23"/>
    <p:sldId id="265" r:id="rId24"/>
  </p:sldIdLst>
  <p:sldSz cx="9144000" cy="6858000" type="screen4x3"/>
  <p:notesSz cx="987425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93" autoAdjust="0"/>
    <p:restoredTop sz="94610" autoAdjust="0"/>
  </p:normalViewPr>
  <p:slideViewPr>
    <p:cSldViewPr>
      <p:cViewPr varScale="1">
        <p:scale>
          <a:sx n="68" d="100"/>
          <a:sy n="68" d="100"/>
        </p:scale>
        <p:origin x="96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AA3BE5-7537-4DAB-B5C0-50F3E89A2145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09FA5E18-6553-450F-9650-AFA1FA1D0F2C}">
      <dgm:prSet phldrT="[Texte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400" b="1" noProof="1">
              <a:solidFill>
                <a:srgbClr val="1717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-108" charset="0"/>
              <a:cs typeface="Arial" charset="0"/>
            </a:rPr>
            <a:t>Kas </a:t>
          </a:r>
        </a:p>
        <a:p>
          <a:r>
            <a:rPr lang="en-US" sz="2400" b="1" noProof="1">
              <a:solidFill>
                <a:srgbClr val="1717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-108" charset="0"/>
              <a:cs typeface="Arial" charset="0"/>
            </a:rPr>
            <a:t>= </a:t>
          </a:r>
        </a:p>
        <a:p>
          <a:r>
            <a:rPr lang="en-US" sz="2400" b="1" noProof="1">
              <a:solidFill>
                <a:srgbClr val="1717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-108" charset="0"/>
              <a:cs typeface="Arial" charset="0"/>
            </a:rPr>
            <a:t>2’746,14 CHF </a:t>
          </a:r>
          <a:endParaRPr lang="fr-CH" sz="2800" dirty="0"/>
        </a:p>
      </dgm:t>
    </dgm:pt>
    <dgm:pt modelId="{13632AFB-7CB6-476D-9222-26F919CD1B69}" type="parTrans" cxnId="{78E1CD06-2069-46DE-9862-6FE2A73AB051}">
      <dgm:prSet/>
      <dgm:spPr/>
      <dgm:t>
        <a:bodyPr/>
        <a:lstStyle/>
        <a:p>
          <a:endParaRPr lang="fr-CH"/>
        </a:p>
      </dgm:t>
    </dgm:pt>
    <dgm:pt modelId="{72EB7D45-CA16-48AE-9C7C-8EEC1CC09EF6}" type="sibTrans" cxnId="{78E1CD06-2069-46DE-9862-6FE2A73AB051}">
      <dgm:prSet/>
      <dgm:spPr>
        <a:solidFill>
          <a:schemeClr val="tx2"/>
        </a:solidFill>
      </dgm:spPr>
      <dgm:t>
        <a:bodyPr/>
        <a:lstStyle/>
        <a:p>
          <a:endParaRPr lang="fr-CH"/>
        </a:p>
      </dgm:t>
    </dgm:pt>
    <dgm:pt modelId="{95E94B64-CF48-4308-B3F4-E78F73A53849}">
      <dgm:prSet phldrT="[Texte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fr-CH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rPr>
            <a:t>Total </a:t>
          </a:r>
        </a:p>
        <a:p>
          <a:pPr algn="ctr"/>
          <a:r>
            <a:rPr lang="fr-CH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rPr>
            <a:t>= </a:t>
          </a:r>
        </a:p>
        <a:p>
          <a:pPr algn="ctr"/>
          <a:r>
            <a:rPr lang="fr-CH" sz="2400" b="1" i="0" u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rPr>
            <a:t>3‘846,96</a:t>
          </a:r>
          <a:r>
            <a:rPr lang="fr-CH" sz="2400" b="0" i="0" u="none" dirty="0"/>
            <a:t> </a:t>
          </a:r>
          <a:r>
            <a:rPr lang="fr-CH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rPr>
            <a:t> CHF</a:t>
          </a:r>
          <a:endParaRPr lang="fr-CH" sz="20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ADCEF70-E554-4646-AE0D-D4C80E904F5C}" type="parTrans" cxnId="{3DBF96D6-9260-4AAE-B7AF-C71F8ADAC311}">
      <dgm:prSet/>
      <dgm:spPr/>
      <dgm:t>
        <a:bodyPr/>
        <a:lstStyle/>
        <a:p>
          <a:endParaRPr lang="fr-CH"/>
        </a:p>
      </dgm:t>
    </dgm:pt>
    <dgm:pt modelId="{69294C78-27AA-4DEF-AE45-FC7DF3A18030}" type="sibTrans" cxnId="{3DBF96D6-9260-4AAE-B7AF-C71F8ADAC311}">
      <dgm:prSet/>
      <dgm:spPr/>
      <dgm:t>
        <a:bodyPr/>
        <a:lstStyle/>
        <a:p>
          <a:endParaRPr lang="fr-CH"/>
        </a:p>
      </dgm:t>
    </dgm:pt>
    <dgm:pt modelId="{006937E5-D1E1-471D-A96D-04C2177EF60F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400" b="1" noProof="1">
              <a:solidFill>
                <a:srgbClr val="1717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-108" charset="0"/>
              <a:cs typeface="Arial" charset="0"/>
            </a:rPr>
            <a:t>Bank </a:t>
          </a:r>
        </a:p>
        <a:p>
          <a:r>
            <a:rPr lang="en-US" sz="2400" b="1" noProof="1">
              <a:solidFill>
                <a:srgbClr val="1717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-108" charset="0"/>
              <a:cs typeface="Arial" charset="0"/>
            </a:rPr>
            <a:t>=</a:t>
          </a:r>
        </a:p>
        <a:p>
          <a:r>
            <a:rPr lang="en-US" sz="2400" b="1" noProof="1">
              <a:solidFill>
                <a:srgbClr val="1717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-108" charset="0"/>
              <a:cs typeface="Arial" charset="0"/>
            </a:rPr>
            <a:t>  1’093,59 CHF </a:t>
          </a:r>
          <a:endParaRPr lang="fr-CH" sz="2400" b="1" dirty="0"/>
        </a:p>
      </dgm:t>
    </dgm:pt>
    <dgm:pt modelId="{C0F3368B-7806-4AE1-AB8D-7C25F6D5623F}" type="parTrans" cxnId="{1312CEF8-0080-46F9-AE18-EA0B1E25C2ED}">
      <dgm:prSet/>
      <dgm:spPr/>
      <dgm:t>
        <a:bodyPr/>
        <a:lstStyle/>
        <a:p>
          <a:endParaRPr lang="fr-CH"/>
        </a:p>
      </dgm:t>
    </dgm:pt>
    <dgm:pt modelId="{3A7A9FFA-884F-46BD-AC4B-043B9E5AAA5D}" type="sibTrans" cxnId="{1312CEF8-0080-46F9-AE18-EA0B1E25C2ED}">
      <dgm:prSet/>
      <dgm:spPr>
        <a:solidFill>
          <a:schemeClr val="tx2"/>
        </a:solidFill>
      </dgm:spPr>
      <dgm:t>
        <a:bodyPr/>
        <a:lstStyle/>
        <a:p>
          <a:endParaRPr lang="fr-CH"/>
        </a:p>
      </dgm:t>
    </dgm:pt>
    <dgm:pt modelId="{4238ED9E-B912-4ACE-966B-2B517F376C14}" type="pres">
      <dgm:prSet presAssocID="{C7AA3BE5-7537-4DAB-B5C0-50F3E89A2145}" presName="linearFlow" presStyleCnt="0">
        <dgm:presLayoutVars>
          <dgm:dir/>
          <dgm:resizeHandles val="exact"/>
        </dgm:presLayoutVars>
      </dgm:prSet>
      <dgm:spPr/>
    </dgm:pt>
    <dgm:pt modelId="{391CAB8C-F68C-461E-8D39-C6186983349E}" type="pres">
      <dgm:prSet presAssocID="{006937E5-D1E1-471D-A96D-04C2177EF60F}" presName="node" presStyleLbl="node1" presStyleIdx="0" presStyleCnt="3" custScaleY="163107" custLinFactNeighborX="50229" custLinFactNeighborY="9232">
        <dgm:presLayoutVars>
          <dgm:bulletEnabled val="1"/>
        </dgm:presLayoutVars>
      </dgm:prSet>
      <dgm:spPr/>
    </dgm:pt>
    <dgm:pt modelId="{C9D68203-374B-4956-BDBE-E84DF6DE9907}" type="pres">
      <dgm:prSet presAssocID="{3A7A9FFA-884F-46BD-AC4B-043B9E5AAA5D}" presName="spacerL" presStyleCnt="0"/>
      <dgm:spPr/>
    </dgm:pt>
    <dgm:pt modelId="{3BBCA15E-7E0E-46AF-B90A-E290A039505B}" type="pres">
      <dgm:prSet presAssocID="{3A7A9FFA-884F-46BD-AC4B-043B9E5AAA5D}" presName="sibTrans" presStyleLbl="sibTrans2D1" presStyleIdx="0" presStyleCnt="2" custLinFactNeighborX="27676" custLinFactNeighborY="-1982"/>
      <dgm:spPr/>
    </dgm:pt>
    <dgm:pt modelId="{A18350C4-FCF0-4ED2-B7AC-842D60B6D88B}" type="pres">
      <dgm:prSet presAssocID="{3A7A9FFA-884F-46BD-AC4B-043B9E5AAA5D}" presName="spacerR" presStyleCnt="0"/>
      <dgm:spPr/>
    </dgm:pt>
    <dgm:pt modelId="{76140EED-191A-43B7-9DDF-5C0A45D083C3}" type="pres">
      <dgm:prSet presAssocID="{09FA5E18-6553-450F-9650-AFA1FA1D0F2C}" presName="node" presStyleLbl="node1" presStyleIdx="1" presStyleCnt="3" custScaleY="163107" custLinFactNeighborX="48044" custLinFactNeighborY="8491">
        <dgm:presLayoutVars>
          <dgm:bulletEnabled val="1"/>
        </dgm:presLayoutVars>
      </dgm:prSet>
      <dgm:spPr/>
    </dgm:pt>
    <dgm:pt modelId="{46D5A001-E1D6-4EC4-AAFC-CB3AA2C34F5E}" type="pres">
      <dgm:prSet presAssocID="{72EB7D45-CA16-48AE-9C7C-8EEC1CC09EF6}" presName="spacerL" presStyleCnt="0"/>
      <dgm:spPr/>
    </dgm:pt>
    <dgm:pt modelId="{E73BC970-B819-406A-B562-EB6B31CEDD98}" type="pres">
      <dgm:prSet presAssocID="{72EB7D45-CA16-48AE-9C7C-8EEC1CC09EF6}" presName="sibTrans" presStyleLbl="sibTrans2D1" presStyleIdx="1" presStyleCnt="2"/>
      <dgm:spPr/>
    </dgm:pt>
    <dgm:pt modelId="{426DF659-0993-47A6-8DD0-51C7DD03E307}" type="pres">
      <dgm:prSet presAssocID="{72EB7D45-CA16-48AE-9C7C-8EEC1CC09EF6}" presName="spacerR" presStyleCnt="0"/>
      <dgm:spPr/>
    </dgm:pt>
    <dgm:pt modelId="{4A40B79E-599A-4272-B4B4-2D43075E29EE}" type="pres">
      <dgm:prSet presAssocID="{95E94B64-CF48-4308-B3F4-E78F73A53849}" presName="node" presStyleLbl="node1" presStyleIdx="2" presStyleCnt="3" custScaleY="172391" custLinFactNeighborX="-46481" custLinFactNeighborY="9232">
        <dgm:presLayoutVars>
          <dgm:bulletEnabled val="1"/>
        </dgm:presLayoutVars>
      </dgm:prSet>
      <dgm:spPr/>
    </dgm:pt>
  </dgm:ptLst>
  <dgm:cxnLst>
    <dgm:cxn modelId="{517FE75A-10FD-45FA-977C-88E2E7A40F94}" type="presOf" srcId="{72EB7D45-CA16-48AE-9C7C-8EEC1CC09EF6}" destId="{E73BC970-B819-406A-B562-EB6B31CEDD98}" srcOrd="0" destOrd="0" presId="urn:microsoft.com/office/officeart/2005/8/layout/equation1"/>
    <dgm:cxn modelId="{78E1CD06-2069-46DE-9862-6FE2A73AB051}" srcId="{C7AA3BE5-7537-4DAB-B5C0-50F3E89A2145}" destId="{09FA5E18-6553-450F-9650-AFA1FA1D0F2C}" srcOrd="1" destOrd="0" parTransId="{13632AFB-7CB6-476D-9222-26F919CD1B69}" sibTransId="{72EB7D45-CA16-48AE-9C7C-8EEC1CC09EF6}"/>
    <dgm:cxn modelId="{1312CEF8-0080-46F9-AE18-EA0B1E25C2ED}" srcId="{C7AA3BE5-7537-4DAB-B5C0-50F3E89A2145}" destId="{006937E5-D1E1-471D-A96D-04C2177EF60F}" srcOrd="0" destOrd="0" parTransId="{C0F3368B-7806-4AE1-AB8D-7C25F6D5623F}" sibTransId="{3A7A9FFA-884F-46BD-AC4B-043B9E5AAA5D}"/>
    <dgm:cxn modelId="{3DBF96D6-9260-4AAE-B7AF-C71F8ADAC311}" srcId="{C7AA3BE5-7537-4DAB-B5C0-50F3E89A2145}" destId="{95E94B64-CF48-4308-B3F4-E78F73A53849}" srcOrd="2" destOrd="0" parTransId="{FADCEF70-E554-4646-AE0D-D4C80E904F5C}" sibTransId="{69294C78-27AA-4DEF-AE45-FC7DF3A18030}"/>
    <dgm:cxn modelId="{992EE159-09E1-4BFF-8342-DA65FD96AE8A}" type="presOf" srcId="{09FA5E18-6553-450F-9650-AFA1FA1D0F2C}" destId="{76140EED-191A-43B7-9DDF-5C0A45D083C3}" srcOrd="0" destOrd="0" presId="urn:microsoft.com/office/officeart/2005/8/layout/equation1"/>
    <dgm:cxn modelId="{03DA4B0E-F50F-4321-9BC8-8A7E35DB33EA}" type="presOf" srcId="{95E94B64-CF48-4308-B3F4-E78F73A53849}" destId="{4A40B79E-599A-4272-B4B4-2D43075E29EE}" srcOrd="0" destOrd="0" presId="urn:microsoft.com/office/officeart/2005/8/layout/equation1"/>
    <dgm:cxn modelId="{93C98540-1584-439C-B986-1208FF176487}" type="presOf" srcId="{C7AA3BE5-7537-4DAB-B5C0-50F3E89A2145}" destId="{4238ED9E-B912-4ACE-966B-2B517F376C14}" srcOrd="0" destOrd="0" presId="urn:microsoft.com/office/officeart/2005/8/layout/equation1"/>
    <dgm:cxn modelId="{DF43E875-277D-43F9-8255-56B598676695}" type="presOf" srcId="{006937E5-D1E1-471D-A96D-04C2177EF60F}" destId="{391CAB8C-F68C-461E-8D39-C6186983349E}" srcOrd="0" destOrd="0" presId="urn:microsoft.com/office/officeart/2005/8/layout/equation1"/>
    <dgm:cxn modelId="{263B51DD-A54F-4954-9FA4-4CDB01287907}" type="presOf" srcId="{3A7A9FFA-884F-46BD-AC4B-043B9E5AAA5D}" destId="{3BBCA15E-7E0E-46AF-B90A-E290A039505B}" srcOrd="0" destOrd="0" presId="urn:microsoft.com/office/officeart/2005/8/layout/equation1"/>
    <dgm:cxn modelId="{2F91EC7A-476B-4264-861B-6A0E43E550B4}" type="presParOf" srcId="{4238ED9E-B912-4ACE-966B-2B517F376C14}" destId="{391CAB8C-F68C-461E-8D39-C6186983349E}" srcOrd="0" destOrd="0" presId="urn:microsoft.com/office/officeart/2005/8/layout/equation1"/>
    <dgm:cxn modelId="{AAA6A8A8-BA3A-4863-9D08-5ADB62410C2B}" type="presParOf" srcId="{4238ED9E-B912-4ACE-966B-2B517F376C14}" destId="{C9D68203-374B-4956-BDBE-E84DF6DE9907}" srcOrd="1" destOrd="0" presId="urn:microsoft.com/office/officeart/2005/8/layout/equation1"/>
    <dgm:cxn modelId="{ED0B5455-FC23-4FC1-8417-123D383FF0DF}" type="presParOf" srcId="{4238ED9E-B912-4ACE-966B-2B517F376C14}" destId="{3BBCA15E-7E0E-46AF-B90A-E290A039505B}" srcOrd="2" destOrd="0" presId="urn:microsoft.com/office/officeart/2005/8/layout/equation1"/>
    <dgm:cxn modelId="{64ABA1EB-A7ED-4D3D-80E3-7E4EB9E6D54D}" type="presParOf" srcId="{4238ED9E-B912-4ACE-966B-2B517F376C14}" destId="{A18350C4-FCF0-4ED2-B7AC-842D60B6D88B}" srcOrd="3" destOrd="0" presId="urn:microsoft.com/office/officeart/2005/8/layout/equation1"/>
    <dgm:cxn modelId="{D526790E-433A-4C51-B52B-87C34C15643A}" type="presParOf" srcId="{4238ED9E-B912-4ACE-966B-2B517F376C14}" destId="{76140EED-191A-43B7-9DDF-5C0A45D083C3}" srcOrd="4" destOrd="0" presId="urn:microsoft.com/office/officeart/2005/8/layout/equation1"/>
    <dgm:cxn modelId="{D34A7364-F7CE-4917-B414-7519AEB9D639}" type="presParOf" srcId="{4238ED9E-B912-4ACE-966B-2B517F376C14}" destId="{46D5A001-E1D6-4EC4-AAFC-CB3AA2C34F5E}" srcOrd="5" destOrd="0" presId="urn:microsoft.com/office/officeart/2005/8/layout/equation1"/>
    <dgm:cxn modelId="{FC883A77-B4C6-4934-919E-460421B17337}" type="presParOf" srcId="{4238ED9E-B912-4ACE-966B-2B517F376C14}" destId="{E73BC970-B819-406A-B562-EB6B31CEDD98}" srcOrd="6" destOrd="0" presId="urn:microsoft.com/office/officeart/2005/8/layout/equation1"/>
    <dgm:cxn modelId="{AAD703DE-43B7-4E6A-94D9-54BD5621A852}" type="presParOf" srcId="{4238ED9E-B912-4ACE-966B-2B517F376C14}" destId="{426DF659-0993-47A6-8DD0-51C7DD03E307}" srcOrd="7" destOrd="0" presId="urn:microsoft.com/office/officeart/2005/8/layout/equation1"/>
    <dgm:cxn modelId="{19DCF1E2-1EF4-4DCD-9494-ACA9BFA854C5}" type="presParOf" srcId="{4238ED9E-B912-4ACE-966B-2B517F376C14}" destId="{4A40B79E-599A-4272-B4B4-2D43075E29EE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36CB2F-CF39-4AFF-BA2E-54032BFF0266}" type="doc">
      <dgm:prSet loTypeId="urn:microsoft.com/office/officeart/2005/8/layout/default" loCatId="list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fr-CH"/>
        </a:p>
      </dgm:t>
    </dgm:pt>
    <dgm:pt modelId="{6864B95D-7FDD-4D56-8BF5-BA3C3339E0D0}">
      <dgm:prSet phldrT="[Texte]" custT="1"/>
      <dgm:spPr/>
      <dgm:t>
        <a:bodyPr/>
        <a:lstStyle/>
        <a:p>
          <a:r>
            <a:rPr lang="fr-CH" sz="2800" dirty="0" err="1"/>
            <a:t>Website</a:t>
          </a:r>
          <a:r>
            <a:rPr lang="fr-CH" sz="2800" dirty="0"/>
            <a:t> AIJ: </a:t>
          </a:r>
          <a:r>
            <a:rPr lang="fr-CH" sz="2800" dirty="0" err="1"/>
            <a:t>tambah</a:t>
          </a:r>
          <a:r>
            <a:rPr lang="fr-CH" sz="2800" dirty="0"/>
            <a:t> topics?</a:t>
          </a:r>
        </a:p>
      </dgm:t>
    </dgm:pt>
    <dgm:pt modelId="{1E606260-E575-4BE4-A9FA-BCEFF67F02D0}" type="parTrans" cxnId="{3918B7AE-3564-42A6-A4B8-70D1313024BE}">
      <dgm:prSet/>
      <dgm:spPr/>
      <dgm:t>
        <a:bodyPr/>
        <a:lstStyle/>
        <a:p>
          <a:endParaRPr lang="fr-CH"/>
        </a:p>
      </dgm:t>
    </dgm:pt>
    <dgm:pt modelId="{8B9C6786-4A25-4BA6-859A-A43A6B560F0E}" type="sibTrans" cxnId="{3918B7AE-3564-42A6-A4B8-70D1313024BE}">
      <dgm:prSet/>
      <dgm:spPr/>
      <dgm:t>
        <a:bodyPr/>
        <a:lstStyle/>
        <a:p>
          <a:endParaRPr lang="fr-CH"/>
        </a:p>
      </dgm:t>
    </dgm:pt>
    <dgm:pt modelId="{FD28FBFB-38EE-4096-A6B9-981EBE2C16B3}">
      <dgm:prSet phldrT="[Texte]"/>
      <dgm:spPr/>
      <dgm:t>
        <a:bodyPr/>
        <a:lstStyle/>
        <a:p>
          <a:r>
            <a:rPr lang="fr-CH" dirty="0" err="1"/>
            <a:t>Bazaar</a:t>
          </a:r>
          <a:r>
            <a:rPr lang="fr-CH" dirty="0"/>
            <a:t> WHO</a:t>
          </a:r>
        </a:p>
        <a:p>
          <a:r>
            <a:rPr lang="fr-CH" dirty="0" err="1"/>
            <a:t>Bazaar</a:t>
          </a:r>
          <a:r>
            <a:rPr lang="fr-CH" dirty="0"/>
            <a:t> </a:t>
          </a:r>
          <a:r>
            <a:rPr lang="fr-CH" dirty="0" err="1"/>
            <a:t>Tahunan</a:t>
          </a:r>
          <a:endParaRPr lang="fr-CH" dirty="0"/>
        </a:p>
      </dgm:t>
    </dgm:pt>
    <dgm:pt modelId="{2EF7F8F3-0EEE-4CE8-8B60-3992195241DF}" type="parTrans" cxnId="{B218F1A0-1018-4F16-9D02-D1A0CE0BBDE5}">
      <dgm:prSet/>
      <dgm:spPr/>
      <dgm:t>
        <a:bodyPr/>
        <a:lstStyle/>
        <a:p>
          <a:endParaRPr lang="fr-CH"/>
        </a:p>
      </dgm:t>
    </dgm:pt>
    <dgm:pt modelId="{7A36B808-97E1-4360-916D-3AECE601BB00}" type="sibTrans" cxnId="{B218F1A0-1018-4F16-9D02-D1A0CE0BBDE5}">
      <dgm:prSet/>
      <dgm:spPr/>
      <dgm:t>
        <a:bodyPr/>
        <a:lstStyle/>
        <a:p>
          <a:endParaRPr lang="fr-CH"/>
        </a:p>
      </dgm:t>
    </dgm:pt>
    <dgm:pt modelId="{AC8582AF-6F60-4008-BC14-BD936EC28C99}">
      <dgm:prSet phldrT="[Texte]"/>
      <dgm:spPr/>
      <dgm:t>
        <a:bodyPr/>
        <a:lstStyle/>
        <a:p>
          <a:r>
            <a:rPr lang="fr-CH" dirty="0" err="1"/>
            <a:t>Outing</a:t>
          </a:r>
          <a:r>
            <a:rPr lang="fr-CH" dirty="0"/>
            <a:t> </a:t>
          </a:r>
          <a:r>
            <a:rPr lang="fr-CH" dirty="0" err="1"/>
            <a:t>Anggota</a:t>
          </a:r>
          <a:r>
            <a:rPr lang="fr-CH" dirty="0"/>
            <a:t> </a:t>
          </a:r>
          <a:r>
            <a:rPr lang="fr-CH" dirty="0" err="1"/>
            <a:t>tetap</a:t>
          </a:r>
          <a:r>
            <a:rPr lang="fr-CH" dirty="0"/>
            <a:t>: </a:t>
          </a:r>
          <a:r>
            <a:rPr lang="fr-CH" dirty="0" err="1"/>
            <a:t>winter</a:t>
          </a:r>
          <a:r>
            <a:rPr lang="fr-CH" dirty="0"/>
            <a:t> dan </a:t>
          </a:r>
          <a:r>
            <a:rPr lang="fr-CH" dirty="0" err="1"/>
            <a:t>summer</a:t>
          </a:r>
          <a:endParaRPr lang="fr-CH" dirty="0"/>
        </a:p>
      </dgm:t>
    </dgm:pt>
    <dgm:pt modelId="{6A886DF9-D0C6-4F24-989C-13ED0A374D0C}" type="parTrans" cxnId="{336B60D3-E9FC-47E0-9D1F-31A7F6BC7C19}">
      <dgm:prSet/>
      <dgm:spPr/>
      <dgm:t>
        <a:bodyPr/>
        <a:lstStyle/>
        <a:p>
          <a:endParaRPr lang="fr-CH"/>
        </a:p>
      </dgm:t>
    </dgm:pt>
    <dgm:pt modelId="{279094F8-04E5-46C3-BDB1-7C8E7210A3E4}" type="sibTrans" cxnId="{336B60D3-E9FC-47E0-9D1F-31A7F6BC7C19}">
      <dgm:prSet/>
      <dgm:spPr/>
      <dgm:t>
        <a:bodyPr/>
        <a:lstStyle/>
        <a:p>
          <a:endParaRPr lang="fr-CH"/>
        </a:p>
      </dgm:t>
    </dgm:pt>
    <dgm:pt modelId="{E0819EFC-6C80-43D6-9271-AA2C32035451}">
      <dgm:prSet phldrT="[Texte]"/>
      <dgm:spPr/>
      <dgm:t>
        <a:bodyPr/>
        <a:lstStyle/>
        <a:p>
          <a:r>
            <a:rPr lang="fr-CH" dirty="0" err="1">
              <a:solidFill>
                <a:schemeClr val="accent5">
                  <a:lumMod val="75000"/>
                </a:schemeClr>
              </a:solidFill>
            </a:rPr>
            <a:t>Olah</a:t>
          </a:r>
          <a:r>
            <a:rPr lang="fr-CH" dirty="0">
              <a:solidFill>
                <a:schemeClr val="accent5">
                  <a:lumMod val="75000"/>
                </a:schemeClr>
              </a:solidFill>
            </a:rPr>
            <a:t> Raga: Bowling, etc..</a:t>
          </a:r>
        </a:p>
      </dgm:t>
    </dgm:pt>
    <dgm:pt modelId="{80AFD5BC-B88C-43F8-B2DF-513EB40B6EFF}" type="parTrans" cxnId="{DD9FFF2D-F3DD-4FDF-A7B2-60FEFB7CA98C}">
      <dgm:prSet/>
      <dgm:spPr/>
      <dgm:t>
        <a:bodyPr/>
        <a:lstStyle/>
        <a:p>
          <a:endParaRPr lang="fr-CH"/>
        </a:p>
      </dgm:t>
    </dgm:pt>
    <dgm:pt modelId="{051C535B-45D4-4D0B-9040-CC1D88C90164}" type="sibTrans" cxnId="{DD9FFF2D-F3DD-4FDF-A7B2-60FEFB7CA98C}">
      <dgm:prSet/>
      <dgm:spPr/>
      <dgm:t>
        <a:bodyPr/>
        <a:lstStyle/>
        <a:p>
          <a:endParaRPr lang="fr-CH"/>
        </a:p>
      </dgm:t>
    </dgm:pt>
    <dgm:pt modelId="{8661F9AD-8DBE-480D-9746-BEC236F37881}">
      <dgm:prSet phldrT="[Texte]"/>
      <dgm:spPr/>
      <dgm:t>
        <a:bodyPr/>
        <a:lstStyle/>
        <a:p>
          <a:r>
            <a:rPr lang="fr-CH" dirty="0" err="1"/>
            <a:t>Acara</a:t>
          </a:r>
          <a:r>
            <a:rPr lang="fr-CH" dirty="0"/>
            <a:t> </a:t>
          </a:r>
        </a:p>
        <a:p>
          <a:r>
            <a:rPr lang="fr-CH" dirty="0" err="1"/>
            <a:t>Muda-Mudi</a:t>
          </a:r>
          <a:endParaRPr lang="fr-CH" dirty="0"/>
        </a:p>
      </dgm:t>
    </dgm:pt>
    <dgm:pt modelId="{79D32FFC-EC0C-4DFB-B490-8550EEC2BFC1}" type="parTrans" cxnId="{E940DD90-32EA-4D98-80C0-B76A693A4F44}">
      <dgm:prSet/>
      <dgm:spPr/>
      <dgm:t>
        <a:bodyPr/>
        <a:lstStyle/>
        <a:p>
          <a:endParaRPr lang="en-GB"/>
        </a:p>
      </dgm:t>
    </dgm:pt>
    <dgm:pt modelId="{2609718A-706D-4928-A8AD-BD275A90BA4E}" type="sibTrans" cxnId="{E940DD90-32EA-4D98-80C0-B76A693A4F44}">
      <dgm:prSet/>
      <dgm:spPr/>
      <dgm:t>
        <a:bodyPr/>
        <a:lstStyle/>
        <a:p>
          <a:endParaRPr lang="en-GB"/>
        </a:p>
      </dgm:t>
    </dgm:pt>
    <dgm:pt modelId="{86C693FE-961B-45F5-8574-DF85E740E373}" type="pres">
      <dgm:prSet presAssocID="{F536CB2F-CF39-4AFF-BA2E-54032BFF0266}" presName="diagram" presStyleCnt="0">
        <dgm:presLayoutVars>
          <dgm:dir/>
          <dgm:resizeHandles val="exact"/>
        </dgm:presLayoutVars>
      </dgm:prSet>
      <dgm:spPr/>
    </dgm:pt>
    <dgm:pt modelId="{59D30EBE-761F-4411-8B22-C4E3522820BE}" type="pres">
      <dgm:prSet presAssocID="{6864B95D-7FDD-4D56-8BF5-BA3C3339E0D0}" presName="node" presStyleLbl="node1" presStyleIdx="0" presStyleCnt="5" custLinFactX="92437" custLinFactY="31522" custLinFactNeighborX="100000" custLinFactNeighborY="100000">
        <dgm:presLayoutVars>
          <dgm:bulletEnabled val="1"/>
        </dgm:presLayoutVars>
      </dgm:prSet>
      <dgm:spPr/>
    </dgm:pt>
    <dgm:pt modelId="{D363521C-0308-4494-B4E1-0F3AA336AA6C}" type="pres">
      <dgm:prSet presAssocID="{8B9C6786-4A25-4BA6-859A-A43A6B560F0E}" presName="sibTrans" presStyleCnt="0"/>
      <dgm:spPr/>
    </dgm:pt>
    <dgm:pt modelId="{6ED7259A-860F-49EE-A36F-D4FBB85E7CF1}" type="pres">
      <dgm:prSet presAssocID="{FD28FBFB-38EE-4096-A6B9-981EBE2C16B3}" presName="node" presStyleLbl="node1" presStyleIdx="1" presStyleCnt="5" custLinFactNeighborX="-87739" custLinFactNeighborY="-21522">
        <dgm:presLayoutVars>
          <dgm:bulletEnabled val="1"/>
        </dgm:presLayoutVars>
      </dgm:prSet>
      <dgm:spPr/>
    </dgm:pt>
    <dgm:pt modelId="{C0206B3C-93A8-428F-A0AB-DE3565266F00}" type="pres">
      <dgm:prSet presAssocID="{7A36B808-97E1-4360-916D-3AECE601BB00}" presName="sibTrans" presStyleCnt="0"/>
      <dgm:spPr/>
    </dgm:pt>
    <dgm:pt modelId="{2EA286EF-0550-4D55-9827-0736B0DAE1DF}" type="pres">
      <dgm:prSet presAssocID="{AC8582AF-6F60-4008-BC14-BD936EC28C99}" presName="node" presStyleLbl="node1" presStyleIdx="2" presStyleCnt="5" custLinFactNeighborX="-21066" custLinFactNeighborY="-42692">
        <dgm:presLayoutVars>
          <dgm:bulletEnabled val="1"/>
        </dgm:presLayoutVars>
      </dgm:prSet>
      <dgm:spPr/>
    </dgm:pt>
    <dgm:pt modelId="{781B6211-ABF3-41B4-BAA0-766BA87D06D4}" type="pres">
      <dgm:prSet presAssocID="{279094F8-04E5-46C3-BDB1-7C8E7210A3E4}" presName="sibTrans" presStyleCnt="0"/>
      <dgm:spPr/>
    </dgm:pt>
    <dgm:pt modelId="{5BA0BAF7-3FE5-47A1-8654-45D79C2C9FFC}" type="pres">
      <dgm:prSet presAssocID="{E0819EFC-6C80-43D6-9271-AA2C32035451}" presName="node" presStyleLbl="node1" presStyleIdx="3" presStyleCnt="5" custLinFactNeighborX="-40219" custLinFactNeighborY="38043">
        <dgm:presLayoutVars>
          <dgm:bulletEnabled val="1"/>
        </dgm:presLayoutVars>
      </dgm:prSet>
      <dgm:spPr/>
    </dgm:pt>
    <dgm:pt modelId="{A9A6ADD5-7F12-44CA-B530-022D9AADA368}" type="pres">
      <dgm:prSet presAssocID="{051C535B-45D4-4D0B-9040-CC1D88C90164}" presName="sibTrans" presStyleCnt="0"/>
      <dgm:spPr/>
    </dgm:pt>
    <dgm:pt modelId="{CD7F9E76-B6BC-469E-9342-2093A1FFFE22}" type="pres">
      <dgm:prSet presAssocID="{8661F9AD-8DBE-480D-9746-BEC236F37881}" presName="node" presStyleLbl="node1" presStyleIdx="4" presStyleCnt="5" custLinFactNeighborX="-62043" custLinFactNeighborY="-55366">
        <dgm:presLayoutVars>
          <dgm:bulletEnabled val="1"/>
        </dgm:presLayoutVars>
      </dgm:prSet>
      <dgm:spPr/>
    </dgm:pt>
  </dgm:ptLst>
  <dgm:cxnLst>
    <dgm:cxn modelId="{95BDF6CC-84B9-479C-B7C6-98FB1A3EECC6}" type="presOf" srcId="{FD28FBFB-38EE-4096-A6B9-981EBE2C16B3}" destId="{6ED7259A-860F-49EE-A36F-D4FBB85E7CF1}" srcOrd="0" destOrd="0" presId="urn:microsoft.com/office/officeart/2005/8/layout/default"/>
    <dgm:cxn modelId="{3918B7AE-3564-42A6-A4B8-70D1313024BE}" srcId="{F536CB2F-CF39-4AFF-BA2E-54032BFF0266}" destId="{6864B95D-7FDD-4D56-8BF5-BA3C3339E0D0}" srcOrd="0" destOrd="0" parTransId="{1E606260-E575-4BE4-A9FA-BCEFF67F02D0}" sibTransId="{8B9C6786-4A25-4BA6-859A-A43A6B560F0E}"/>
    <dgm:cxn modelId="{429046E4-C6BA-4A30-9EBC-4F3612250941}" type="presOf" srcId="{8661F9AD-8DBE-480D-9746-BEC236F37881}" destId="{CD7F9E76-B6BC-469E-9342-2093A1FFFE22}" srcOrd="0" destOrd="0" presId="urn:microsoft.com/office/officeart/2005/8/layout/default"/>
    <dgm:cxn modelId="{89F946D5-04EE-43E2-973A-347CDD98585F}" type="presOf" srcId="{E0819EFC-6C80-43D6-9271-AA2C32035451}" destId="{5BA0BAF7-3FE5-47A1-8654-45D79C2C9FFC}" srcOrd="0" destOrd="0" presId="urn:microsoft.com/office/officeart/2005/8/layout/default"/>
    <dgm:cxn modelId="{B60F85DE-C2E3-465D-BBD9-A6D095567608}" type="presOf" srcId="{AC8582AF-6F60-4008-BC14-BD936EC28C99}" destId="{2EA286EF-0550-4D55-9827-0736B0DAE1DF}" srcOrd="0" destOrd="0" presId="urn:microsoft.com/office/officeart/2005/8/layout/default"/>
    <dgm:cxn modelId="{4BFB0FA5-21F0-455F-B9F3-BC546DC152AB}" type="presOf" srcId="{F536CB2F-CF39-4AFF-BA2E-54032BFF0266}" destId="{86C693FE-961B-45F5-8574-DF85E740E373}" srcOrd="0" destOrd="0" presId="urn:microsoft.com/office/officeart/2005/8/layout/default"/>
    <dgm:cxn modelId="{1AEDA0D0-5BD7-41D8-B5EA-2316E83BC4A5}" type="presOf" srcId="{6864B95D-7FDD-4D56-8BF5-BA3C3339E0D0}" destId="{59D30EBE-761F-4411-8B22-C4E3522820BE}" srcOrd="0" destOrd="0" presId="urn:microsoft.com/office/officeart/2005/8/layout/default"/>
    <dgm:cxn modelId="{B218F1A0-1018-4F16-9D02-D1A0CE0BBDE5}" srcId="{F536CB2F-CF39-4AFF-BA2E-54032BFF0266}" destId="{FD28FBFB-38EE-4096-A6B9-981EBE2C16B3}" srcOrd="1" destOrd="0" parTransId="{2EF7F8F3-0EEE-4CE8-8B60-3992195241DF}" sibTransId="{7A36B808-97E1-4360-916D-3AECE601BB00}"/>
    <dgm:cxn modelId="{E940DD90-32EA-4D98-80C0-B76A693A4F44}" srcId="{F536CB2F-CF39-4AFF-BA2E-54032BFF0266}" destId="{8661F9AD-8DBE-480D-9746-BEC236F37881}" srcOrd="4" destOrd="0" parTransId="{79D32FFC-EC0C-4DFB-B490-8550EEC2BFC1}" sibTransId="{2609718A-706D-4928-A8AD-BD275A90BA4E}"/>
    <dgm:cxn modelId="{DD9FFF2D-F3DD-4FDF-A7B2-60FEFB7CA98C}" srcId="{F536CB2F-CF39-4AFF-BA2E-54032BFF0266}" destId="{E0819EFC-6C80-43D6-9271-AA2C32035451}" srcOrd="3" destOrd="0" parTransId="{80AFD5BC-B88C-43F8-B2DF-513EB40B6EFF}" sibTransId="{051C535B-45D4-4D0B-9040-CC1D88C90164}"/>
    <dgm:cxn modelId="{336B60D3-E9FC-47E0-9D1F-31A7F6BC7C19}" srcId="{F536CB2F-CF39-4AFF-BA2E-54032BFF0266}" destId="{AC8582AF-6F60-4008-BC14-BD936EC28C99}" srcOrd="2" destOrd="0" parTransId="{6A886DF9-D0C6-4F24-989C-13ED0A374D0C}" sibTransId="{279094F8-04E5-46C3-BDB1-7C8E7210A3E4}"/>
    <dgm:cxn modelId="{D89D8B43-FEAE-49F0-9FDD-80DC050F4FCA}" type="presParOf" srcId="{86C693FE-961B-45F5-8574-DF85E740E373}" destId="{59D30EBE-761F-4411-8B22-C4E3522820BE}" srcOrd="0" destOrd="0" presId="urn:microsoft.com/office/officeart/2005/8/layout/default"/>
    <dgm:cxn modelId="{1321BA2E-94F4-4470-9867-1CD60515A141}" type="presParOf" srcId="{86C693FE-961B-45F5-8574-DF85E740E373}" destId="{D363521C-0308-4494-B4E1-0F3AA336AA6C}" srcOrd="1" destOrd="0" presId="urn:microsoft.com/office/officeart/2005/8/layout/default"/>
    <dgm:cxn modelId="{A038B772-9C00-46DA-B73A-65BE0F1118D2}" type="presParOf" srcId="{86C693FE-961B-45F5-8574-DF85E740E373}" destId="{6ED7259A-860F-49EE-A36F-D4FBB85E7CF1}" srcOrd="2" destOrd="0" presId="urn:microsoft.com/office/officeart/2005/8/layout/default"/>
    <dgm:cxn modelId="{C883218C-32DF-4102-B3C4-3565BAF1CDCC}" type="presParOf" srcId="{86C693FE-961B-45F5-8574-DF85E740E373}" destId="{C0206B3C-93A8-428F-A0AB-DE3565266F00}" srcOrd="3" destOrd="0" presId="urn:microsoft.com/office/officeart/2005/8/layout/default"/>
    <dgm:cxn modelId="{C4C219BC-F97D-4FC6-9EB7-88678BE2C65C}" type="presParOf" srcId="{86C693FE-961B-45F5-8574-DF85E740E373}" destId="{2EA286EF-0550-4D55-9827-0736B0DAE1DF}" srcOrd="4" destOrd="0" presId="urn:microsoft.com/office/officeart/2005/8/layout/default"/>
    <dgm:cxn modelId="{BD23BC70-6FAA-4E68-B678-24322F5CE073}" type="presParOf" srcId="{86C693FE-961B-45F5-8574-DF85E740E373}" destId="{781B6211-ABF3-41B4-BAA0-766BA87D06D4}" srcOrd="5" destOrd="0" presId="urn:microsoft.com/office/officeart/2005/8/layout/default"/>
    <dgm:cxn modelId="{96B159CE-C868-4DCB-A861-6679D8A048D3}" type="presParOf" srcId="{86C693FE-961B-45F5-8574-DF85E740E373}" destId="{5BA0BAF7-3FE5-47A1-8654-45D79C2C9FFC}" srcOrd="6" destOrd="0" presId="urn:microsoft.com/office/officeart/2005/8/layout/default"/>
    <dgm:cxn modelId="{BD402F0F-217C-48E4-85EA-9F630C9D633A}" type="presParOf" srcId="{86C693FE-961B-45F5-8574-DF85E740E373}" destId="{A9A6ADD5-7F12-44CA-B530-022D9AADA368}" srcOrd="7" destOrd="0" presId="urn:microsoft.com/office/officeart/2005/8/layout/default"/>
    <dgm:cxn modelId="{2B23D610-8C97-4EF0-BD40-AA93BF52A700}" type="presParOf" srcId="{86C693FE-961B-45F5-8574-DF85E740E373}" destId="{CD7F9E76-B6BC-469E-9342-2093A1FFFE22}" srcOrd="8" destOrd="0" presId="urn:microsoft.com/office/officeart/2005/8/layout/default"/>
  </dgm:cxnLst>
  <dgm:bg>
    <a:effectLst>
      <a:innerShdw blurRad="63500" dist="50800" dir="13500000">
        <a:prstClr val="black">
          <a:alpha val="50000"/>
        </a:prstClr>
      </a:inn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1CAB8C-F68C-461E-8D39-C6186983349E}">
      <dsp:nvSpPr>
        <dsp:cNvPr id="0" name=""/>
        <dsp:cNvSpPr/>
      </dsp:nvSpPr>
      <dsp:spPr>
        <a:xfrm>
          <a:off x="78676" y="522012"/>
          <a:ext cx="1893972" cy="3089201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12700" cap="rnd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noProof="1">
              <a:solidFill>
                <a:srgbClr val="1717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-108" charset="0"/>
              <a:cs typeface="Arial" charset="0"/>
            </a:rPr>
            <a:t>Bank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noProof="1">
              <a:solidFill>
                <a:srgbClr val="1717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-108" charset="0"/>
              <a:cs typeface="Arial" charset="0"/>
            </a:rPr>
            <a:t>=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noProof="1">
              <a:solidFill>
                <a:srgbClr val="1717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-108" charset="0"/>
              <a:cs typeface="Arial" charset="0"/>
            </a:rPr>
            <a:t>  1’093,59 CHF </a:t>
          </a:r>
          <a:endParaRPr lang="fr-CH" sz="2400" b="1" kern="1200" dirty="0"/>
        </a:p>
      </dsp:txBody>
      <dsp:txXfrm>
        <a:off x="356042" y="974415"/>
        <a:ext cx="1339240" cy="2184395"/>
      </dsp:txXfrm>
    </dsp:sp>
    <dsp:sp modelId="{3BBCA15E-7E0E-46AF-B90A-E290A039505B}">
      <dsp:nvSpPr>
        <dsp:cNvPr id="0" name=""/>
        <dsp:cNvSpPr/>
      </dsp:nvSpPr>
      <dsp:spPr>
        <a:xfrm>
          <a:off x="2091754" y="1320737"/>
          <a:ext cx="1098503" cy="1098503"/>
        </a:xfrm>
        <a:prstGeom prst="mathPlus">
          <a:avLst/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H" sz="1900" kern="1200"/>
        </a:p>
      </dsp:txBody>
      <dsp:txXfrm>
        <a:off x="2237361" y="1740805"/>
        <a:ext cx="807289" cy="258367"/>
      </dsp:txXfrm>
    </dsp:sp>
    <dsp:sp modelId="{76140EED-191A-43B7-9DDF-5C0A45D083C3}">
      <dsp:nvSpPr>
        <dsp:cNvPr id="0" name=""/>
        <dsp:cNvSpPr/>
      </dsp:nvSpPr>
      <dsp:spPr>
        <a:xfrm>
          <a:off x="3375373" y="507978"/>
          <a:ext cx="1893972" cy="3089201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12700" cap="rnd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noProof="1">
              <a:solidFill>
                <a:srgbClr val="1717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-108" charset="0"/>
              <a:cs typeface="Arial" charset="0"/>
            </a:rPr>
            <a:t>Kas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noProof="1">
              <a:solidFill>
                <a:srgbClr val="1717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-108" charset="0"/>
              <a:cs typeface="Arial" charset="0"/>
            </a:rPr>
            <a:t>=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noProof="1">
              <a:solidFill>
                <a:srgbClr val="1717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-108" charset="0"/>
              <a:cs typeface="Arial" charset="0"/>
            </a:rPr>
            <a:t>2’746,14 CHF </a:t>
          </a:r>
          <a:endParaRPr lang="fr-CH" sz="2800" kern="1200" dirty="0"/>
        </a:p>
      </dsp:txBody>
      <dsp:txXfrm>
        <a:off x="3652739" y="960381"/>
        <a:ext cx="1339240" cy="2184395"/>
      </dsp:txXfrm>
    </dsp:sp>
    <dsp:sp modelId="{E73BC970-B819-406A-B562-EB6B31CEDD98}">
      <dsp:nvSpPr>
        <dsp:cNvPr id="0" name=""/>
        <dsp:cNvSpPr/>
      </dsp:nvSpPr>
      <dsp:spPr>
        <a:xfrm>
          <a:off x="5349248" y="1342510"/>
          <a:ext cx="1098503" cy="1098503"/>
        </a:xfrm>
        <a:prstGeom prst="mathEqual">
          <a:avLst/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H" sz="4800" kern="1200"/>
        </a:p>
      </dsp:txBody>
      <dsp:txXfrm>
        <a:off x="5494855" y="1568802"/>
        <a:ext cx="807289" cy="645919"/>
      </dsp:txXfrm>
    </dsp:sp>
    <dsp:sp modelId="{4A40B79E-599A-4272-B4B4-2D43075E29EE}">
      <dsp:nvSpPr>
        <dsp:cNvPr id="0" name=""/>
        <dsp:cNvSpPr/>
      </dsp:nvSpPr>
      <dsp:spPr>
        <a:xfrm>
          <a:off x="6530059" y="434094"/>
          <a:ext cx="1893972" cy="3265037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12700" cap="rnd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rPr>
            <a:t>Total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rPr>
            <a:t>=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400" b="1" i="0" u="none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rPr>
            <a:t>3‘846,96</a:t>
          </a:r>
          <a:r>
            <a:rPr lang="fr-CH" sz="2400" b="0" i="0" u="none" kern="1200" dirty="0"/>
            <a:t> </a:t>
          </a:r>
          <a:r>
            <a:rPr lang="fr-CH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rPr>
            <a:t> CHF</a:t>
          </a:r>
          <a:endParaRPr lang="fr-CH" sz="20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807425" y="912248"/>
        <a:ext cx="1339240" cy="23087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D30EBE-761F-4411-8B22-C4E3522820BE}">
      <dsp:nvSpPr>
        <dsp:cNvPr id="0" name=""/>
        <dsp:cNvSpPr/>
      </dsp:nvSpPr>
      <dsp:spPr>
        <a:xfrm>
          <a:off x="4979860" y="2880324"/>
          <a:ext cx="2587787" cy="15526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800" kern="1200" dirty="0" err="1"/>
            <a:t>Website</a:t>
          </a:r>
          <a:r>
            <a:rPr lang="fr-CH" sz="2800" kern="1200" dirty="0"/>
            <a:t> AIJ: </a:t>
          </a:r>
          <a:r>
            <a:rPr lang="fr-CH" sz="2800" kern="1200" dirty="0" err="1"/>
            <a:t>tambah</a:t>
          </a:r>
          <a:r>
            <a:rPr lang="fr-CH" sz="2800" kern="1200" dirty="0"/>
            <a:t> topics?</a:t>
          </a:r>
        </a:p>
      </dsp:txBody>
      <dsp:txXfrm>
        <a:off x="4979860" y="2880324"/>
        <a:ext cx="2587787" cy="1552672"/>
      </dsp:txXfrm>
    </dsp:sp>
    <dsp:sp modelId="{6ED7259A-860F-49EE-A36F-D4FBB85E7CF1}">
      <dsp:nvSpPr>
        <dsp:cNvPr id="0" name=""/>
        <dsp:cNvSpPr/>
      </dsp:nvSpPr>
      <dsp:spPr>
        <a:xfrm>
          <a:off x="576067" y="504051"/>
          <a:ext cx="2587787" cy="15526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700" kern="1200" dirty="0" err="1"/>
            <a:t>Bazaar</a:t>
          </a:r>
          <a:r>
            <a:rPr lang="fr-CH" sz="2700" kern="1200" dirty="0"/>
            <a:t> WHO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700" kern="1200" dirty="0" err="1"/>
            <a:t>Bazaar</a:t>
          </a:r>
          <a:r>
            <a:rPr lang="fr-CH" sz="2700" kern="1200" dirty="0"/>
            <a:t> </a:t>
          </a:r>
          <a:r>
            <a:rPr lang="fr-CH" sz="2700" kern="1200" dirty="0" err="1"/>
            <a:t>Tahunan</a:t>
          </a:r>
          <a:endParaRPr lang="fr-CH" sz="2700" kern="1200" dirty="0"/>
        </a:p>
      </dsp:txBody>
      <dsp:txXfrm>
        <a:off x="576067" y="504051"/>
        <a:ext cx="2587787" cy="1552672"/>
      </dsp:txXfrm>
    </dsp:sp>
    <dsp:sp modelId="{2EA286EF-0550-4D55-9827-0736B0DAE1DF}">
      <dsp:nvSpPr>
        <dsp:cNvPr id="0" name=""/>
        <dsp:cNvSpPr/>
      </dsp:nvSpPr>
      <dsp:spPr>
        <a:xfrm>
          <a:off x="5147989" y="175351"/>
          <a:ext cx="2587787" cy="15526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700" kern="1200" dirty="0" err="1"/>
            <a:t>Outing</a:t>
          </a:r>
          <a:r>
            <a:rPr lang="fr-CH" sz="2700" kern="1200" dirty="0"/>
            <a:t> </a:t>
          </a:r>
          <a:r>
            <a:rPr lang="fr-CH" sz="2700" kern="1200" dirty="0" err="1"/>
            <a:t>Anggota</a:t>
          </a:r>
          <a:r>
            <a:rPr lang="fr-CH" sz="2700" kern="1200" dirty="0"/>
            <a:t> </a:t>
          </a:r>
          <a:r>
            <a:rPr lang="fr-CH" sz="2700" kern="1200" dirty="0" err="1"/>
            <a:t>tetap</a:t>
          </a:r>
          <a:r>
            <a:rPr lang="fr-CH" sz="2700" kern="1200" dirty="0"/>
            <a:t>: </a:t>
          </a:r>
          <a:r>
            <a:rPr lang="fr-CH" sz="2700" kern="1200" dirty="0" err="1"/>
            <a:t>winter</a:t>
          </a:r>
          <a:r>
            <a:rPr lang="fr-CH" sz="2700" kern="1200" dirty="0"/>
            <a:t> dan </a:t>
          </a:r>
          <a:r>
            <a:rPr lang="fr-CH" sz="2700" kern="1200" dirty="0" err="1"/>
            <a:t>summer</a:t>
          </a:r>
          <a:endParaRPr lang="fr-CH" sz="2700" kern="1200" dirty="0"/>
        </a:p>
      </dsp:txBody>
      <dsp:txXfrm>
        <a:off x="5147989" y="175351"/>
        <a:ext cx="2587787" cy="1552672"/>
      </dsp:txXfrm>
    </dsp:sp>
    <dsp:sp modelId="{5BA0BAF7-3FE5-47A1-8654-45D79C2C9FFC}">
      <dsp:nvSpPr>
        <dsp:cNvPr id="0" name=""/>
        <dsp:cNvSpPr/>
      </dsp:nvSpPr>
      <dsp:spPr>
        <a:xfrm>
          <a:off x="382500" y="3240352"/>
          <a:ext cx="2587787" cy="15526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700" kern="1200" dirty="0" err="1">
              <a:solidFill>
                <a:schemeClr val="accent5">
                  <a:lumMod val="75000"/>
                </a:schemeClr>
              </a:solidFill>
            </a:rPr>
            <a:t>Olah</a:t>
          </a:r>
          <a:r>
            <a:rPr lang="fr-CH" sz="2700" kern="1200" dirty="0">
              <a:solidFill>
                <a:schemeClr val="accent5">
                  <a:lumMod val="75000"/>
                </a:schemeClr>
              </a:solidFill>
            </a:rPr>
            <a:t> Raga: Bowling, etc..</a:t>
          </a:r>
        </a:p>
      </dsp:txBody>
      <dsp:txXfrm>
        <a:off x="382500" y="3240352"/>
        <a:ext cx="2587787" cy="1552672"/>
      </dsp:txXfrm>
    </dsp:sp>
    <dsp:sp modelId="{CD7F9E76-B6BC-469E-9342-2093A1FFFE22}">
      <dsp:nvSpPr>
        <dsp:cNvPr id="0" name=""/>
        <dsp:cNvSpPr/>
      </dsp:nvSpPr>
      <dsp:spPr>
        <a:xfrm>
          <a:off x="2664308" y="1790016"/>
          <a:ext cx="2587787" cy="15526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700" kern="1200" dirty="0" err="1"/>
            <a:t>Acara</a:t>
          </a:r>
          <a:r>
            <a:rPr lang="fr-CH" sz="2700" kern="1200" dirty="0"/>
            <a:t> 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700" kern="1200" dirty="0" err="1"/>
            <a:t>Muda-Mudi</a:t>
          </a:r>
          <a:endParaRPr lang="fr-CH" sz="2700" kern="1200" dirty="0"/>
        </a:p>
      </dsp:txBody>
      <dsp:txXfrm>
        <a:off x="2664308" y="1790016"/>
        <a:ext cx="2587787" cy="15526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4279532" cy="342845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592417" y="1"/>
            <a:ext cx="4279532" cy="342845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r">
              <a:defRPr sz="1200"/>
            </a:lvl1pPr>
          </a:lstStyle>
          <a:p>
            <a:fld id="{080176BC-AF69-4B66-A964-082C2D7D7D5C}" type="datetimeFigureOut">
              <a:rPr lang="en-US" smtClean="0"/>
              <a:t>1/8/2017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6514061"/>
            <a:ext cx="4279532" cy="342844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592417" y="6514061"/>
            <a:ext cx="4279532" cy="342844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r">
              <a:defRPr sz="1200"/>
            </a:lvl1pPr>
          </a:lstStyle>
          <a:p>
            <a:fld id="{8B655B0E-1AD2-4452-ABB6-8576D918CAA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414228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4278842" cy="342900"/>
          </a:xfrm>
          <a:prstGeom prst="rect">
            <a:avLst/>
          </a:prstGeom>
        </p:spPr>
        <p:txBody>
          <a:bodyPr vert="horz" lIns="95675" tIns="47838" rIns="95675" bIns="47838" rtlCol="0"/>
          <a:lstStyle>
            <a:lvl1pPr algn="l">
              <a:defRPr sz="13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593126" y="1"/>
            <a:ext cx="4278842" cy="342900"/>
          </a:xfrm>
          <a:prstGeom prst="rect">
            <a:avLst/>
          </a:prstGeom>
        </p:spPr>
        <p:txBody>
          <a:bodyPr vert="horz" lIns="95675" tIns="47838" rIns="95675" bIns="47838" rtlCol="0"/>
          <a:lstStyle>
            <a:lvl1pPr algn="r">
              <a:defRPr sz="1300"/>
            </a:lvl1pPr>
          </a:lstStyle>
          <a:p>
            <a:fld id="{A3E09024-F158-49F8-8BEB-44EEE1617DAD}" type="datetimeFigureOut">
              <a:rPr lang="fr-CH" smtClean="0"/>
              <a:t>08.01.2017</a:t>
            </a:fld>
            <a:endParaRPr lang="fr-CH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222625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75" tIns="47838" rIns="95675" bIns="47838" rtlCol="0" anchor="ctr"/>
          <a:lstStyle/>
          <a:p>
            <a:endParaRPr lang="fr-CH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87427" y="3257552"/>
            <a:ext cx="7899399" cy="3086100"/>
          </a:xfrm>
          <a:prstGeom prst="rect">
            <a:avLst/>
          </a:prstGeom>
        </p:spPr>
        <p:txBody>
          <a:bodyPr vert="horz" lIns="95675" tIns="47838" rIns="95675" bIns="47838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4" y="6513911"/>
            <a:ext cx="4278842" cy="342900"/>
          </a:xfrm>
          <a:prstGeom prst="rect">
            <a:avLst/>
          </a:prstGeom>
        </p:spPr>
        <p:txBody>
          <a:bodyPr vert="horz" lIns="95675" tIns="47838" rIns="95675" bIns="47838" rtlCol="0" anchor="b"/>
          <a:lstStyle>
            <a:lvl1pPr algn="l">
              <a:defRPr sz="1300"/>
            </a:lvl1pPr>
          </a:lstStyle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593126" y="6513911"/>
            <a:ext cx="4278842" cy="342900"/>
          </a:xfrm>
          <a:prstGeom prst="rect">
            <a:avLst/>
          </a:prstGeom>
        </p:spPr>
        <p:txBody>
          <a:bodyPr vert="horz" lIns="95675" tIns="47838" rIns="95675" bIns="47838" rtlCol="0" anchor="b"/>
          <a:lstStyle>
            <a:lvl1pPr algn="r">
              <a:defRPr sz="1300"/>
            </a:lvl1pPr>
          </a:lstStyle>
          <a:p>
            <a:fld id="{BD53C5EC-494C-4B86-A0F3-275AC0264C8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85130701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294B531-45CD-463A-AFB9-084EB3988F95}" type="datetime1">
              <a:rPr lang="fr-CH" smtClean="0"/>
              <a:t>08.01.2017</a:t>
            </a:fld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3C5EC-494C-4B86-A0F3-275AC0264C83}" type="slidenum">
              <a:rPr lang="fr-CH" smtClean="0"/>
              <a:t>1</a:t>
            </a:fld>
            <a:endParaRPr lang="fr-CH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e l'en-tête 6"/>
          <p:cNvSpPr>
            <a:spLocks noGrp="1"/>
          </p:cNvSpPr>
          <p:nvPr>
            <p:ph type="hdr" sz="quarter" idx="14"/>
          </p:nvPr>
        </p:nvSpPr>
        <p:spPr/>
        <p:txBody>
          <a:bodyPr/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943341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BB8F747-7FA1-4B3C-A990-8BBC319D7232}" type="datetime1">
              <a:rPr lang="fr-CH" smtClean="0"/>
              <a:t>08.01.2017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D53C5EC-494C-4B86-A0F3-275AC0264C83}" type="slidenum">
              <a:rPr lang="fr-CH" smtClean="0"/>
              <a:t>2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699022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53C5EC-494C-4B86-A0F3-275AC0264C83}" type="slidenum">
              <a:rPr lang="fr-CH" smtClean="0"/>
              <a:t>3</a:t>
            </a:fld>
            <a:endParaRPr lang="fr-C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313F758-E82C-44B0-9A61-110CA30860F2}" type="datetime1">
              <a:rPr lang="fr-CH" smtClean="0"/>
              <a:t>08.01.2017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e l'en-tête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894064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E78134A-39AC-49BD-80D3-D811B49504F9}" type="datetime1">
              <a:rPr lang="fr-CH" smtClean="0"/>
              <a:t>08.01.2017</a:t>
            </a:fld>
            <a:endParaRPr lang="fr-CH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53C5EC-494C-4B86-A0F3-275AC0264C83}" type="slidenum">
              <a:rPr lang="fr-CH" smtClean="0"/>
              <a:t>4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e l'en-tête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2101194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6387A46-7D36-4C4B-AC2C-9E3FD535F7A4}" type="datetime1">
              <a:rPr lang="fr-CH" smtClean="0"/>
              <a:t>08.01.2017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D53C5EC-494C-4B86-A0F3-275AC0264C83}" type="slidenum">
              <a:rPr lang="fr-CH" smtClean="0"/>
              <a:t>5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14824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96FDC36-2EA5-415B-A076-7C8D36E2DC25}" type="datetime1">
              <a:rPr lang="fr-CH" smtClean="0"/>
              <a:t>08.01.2017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D53C5EC-494C-4B86-A0F3-275AC0264C83}" type="slidenum">
              <a:rPr lang="fr-CH" smtClean="0"/>
              <a:t>6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842882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DC918F5A-295A-4275-BDCD-52086B12D9F7}" type="datetime1">
              <a:rPr lang="fr-CH" smtClean="0"/>
              <a:t>08.01.2017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D53C5EC-494C-4B86-A0F3-275AC0264C83}" type="slidenum">
              <a:rPr lang="fr-CH" smtClean="0"/>
              <a:t>7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7305771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B85C0534-4215-4CAA-8DC8-3D158C1221F0}" type="datetime1">
              <a:rPr lang="fr-CH" smtClean="0"/>
              <a:t>08.01.2017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D53C5EC-494C-4B86-A0F3-275AC0264C83}" type="slidenum">
              <a:rPr lang="fr-CH" smtClean="0"/>
              <a:t>8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2832406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E050216-3A3B-42BA-9877-3C5E3D1BCAB4}" type="datetime1">
              <a:rPr lang="fr-CH" smtClean="0"/>
              <a:t>08.01.2017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D53C5EC-494C-4B86-A0F3-275AC0264C83}" type="slidenum">
              <a:rPr lang="fr-CH" smtClean="0"/>
              <a:t>9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7170853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C94AC0F-1FA5-4682-8C12-0B810815A4B6}" type="datetime1">
              <a:rPr lang="fr-CH" smtClean="0"/>
              <a:t>08.01.2017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D53C5EC-494C-4B86-A0F3-275AC0264C83}" type="slidenum">
              <a:rPr lang="fr-CH" smtClean="0"/>
              <a:t>11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607360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96FDC36-2EA5-415B-A076-7C8D36E2DC25}" type="datetime1">
              <a:rPr lang="fr-CH" smtClean="0"/>
              <a:t>08.01.2017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D53C5EC-494C-4B86-A0F3-275AC0264C83}" type="slidenum">
              <a:rPr lang="fr-CH" smtClean="0"/>
              <a:t>12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120442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4A341AD8-F5FE-4D04-AE65-6109DF4D89A0}" type="datetime1">
              <a:rPr lang="fr-CH" smtClean="0"/>
              <a:t>08.01.2017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D53C5EC-494C-4B86-A0F3-275AC0264C83}" type="slidenum">
              <a:rPr lang="fr-CH" smtClean="0"/>
              <a:t>13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9367922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Status AIJ di</a:t>
            </a:r>
            <a:r>
              <a:rPr lang="en-US" baseline="0" dirty="0"/>
              <a:t> Suisse: AIJ </a:t>
            </a:r>
            <a:r>
              <a:rPr lang="en-US" baseline="0" dirty="0" err="1"/>
              <a:t>terdaftar</a:t>
            </a:r>
            <a:r>
              <a:rPr lang="en-US" baseline="0" dirty="0"/>
              <a:t> </a:t>
            </a:r>
            <a:r>
              <a:rPr lang="en-US" baseline="0" dirty="0" err="1"/>
              <a:t>sebagai</a:t>
            </a:r>
            <a:r>
              <a:rPr lang="en-US" baseline="0" dirty="0"/>
              <a:t> </a:t>
            </a:r>
            <a:r>
              <a:rPr lang="en-US" baseline="0" dirty="0" err="1"/>
              <a:t>Asosiasi</a:t>
            </a:r>
            <a:r>
              <a:rPr lang="en-US" baseline="0" dirty="0"/>
              <a:t> non </a:t>
            </a:r>
            <a:r>
              <a:rPr lang="en-US" baseline="0" dirty="0" err="1"/>
              <a:t>comercial</a:t>
            </a:r>
            <a:r>
              <a:rPr lang="en-US" baseline="0" dirty="0"/>
              <a:t> di Suisse</a:t>
            </a:r>
          </a:p>
          <a:p>
            <a:r>
              <a:rPr lang="en-US" baseline="0" dirty="0"/>
              <a:t>Bank Account AIJ di Post Finance</a:t>
            </a:r>
            <a:endParaRPr lang="en-US" dirty="0"/>
          </a:p>
          <a:p>
            <a:endParaRPr lang="fr-CH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2C83366E-6724-4B4B-B681-461736E9C29A}" type="datetime1">
              <a:rPr lang="fr-CH" smtClean="0"/>
              <a:t>08.01.2017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D53C5EC-494C-4B86-A0F3-275AC0264C83}" type="slidenum">
              <a:rPr lang="fr-CH" smtClean="0"/>
              <a:t>14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182014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24E18634-CF47-414E-82A2-DAD36C5AFFC6}" type="datetime1">
              <a:rPr lang="fr-CH" smtClean="0"/>
              <a:t>08.01.2017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D53C5EC-494C-4B86-A0F3-275AC0264C83}" type="slidenum">
              <a:rPr lang="fr-CH" smtClean="0"/>
              <a:t>15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4575239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222625" y="514350"/>
            <a:ext cx="3429000" cy="257175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C2FFE88-7990-4493-B1FB-979543E9DC1A}" type="datetime1">
              <a:rPr lang="fr-CH" smtClean="0"/>
              <a:t>08.01.2017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D53C5EC-494C-4B86-A0F3-275AC0264C83}" type="slidenum">
              <a:rPr lang="fr-CH" smtClean="0"/>
              <a:t>16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5013535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222625" y="514350"/>
            <a:ext cx="3429000" cy="257175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4D09D8E9-9B9D-44CE-860D-C8DA94876D34}" type="datetime1">
              <a:rPr lang="fr-CH" smtClean="0"/>
              <a:t>08.01.2017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D53C5EC-494C-4B86-A0F3-275AC0264C83}" type="slidenum">
              <a:rPr lang="fr-CH" smtClean="0"/>
              <a:t>18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763022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B4A24A6E-1BAC-4CDB-893B-0FD9AFD27773}" type="datetime1">
              <a:rPr lang="fr-CH" smtClean="0"/>
              <a:t>08.01.2017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D53C5EC-494C-4B86-A0F3-275AC0264C83}" type="slidenum">
              <a:rPr lang="fr-CH" smtClean="0"/>
              <a:t>19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5655900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53C5EC-494C-4B86-A0F3-275AC0264C83}" type="slidenum">
              <a:rPr lang="fr-CH" smtClean="0"/>
              <a:t>20</a:t>
            </a:fld>
            <a:endParaRPr lang="fr-C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DCFA920-2898-4F0E-A6C1-63C1E788C30C}" type="datetime1">
              <a:rPr lang="fr-CH" smtClean="0"/>
              <a:t>08.01.2017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e l'en-tête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927630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87476B3-EEB5-4949-AEC5-B7659CD77281}" type="datetime1">
              <a:rPr lang="fr-CH" smtClean="0"/>
              <a:t>08.01.2017</a:t>
            </a:fld>
            <a:endParaRPr lang="fr-CH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53C5EC-494C-4B86-A0F3-275AC0264C83}" type="slidenum">
              <a:rPr lang="fr-CH" smtClean="0"/>
              <a:t>21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e l'en-tête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9983948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F14AA0A-F3AD-42E3-B584-1967BE22982C}" type="datetime1">
              <a:rPr lang="fr-CH" smtClean="0"/>
              <a:t>08.01.2017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D53C5EC-494C-4B86-A0F3-275AC0264C83}" type="slidenum">
              <a:rPr lang="fr-CH" smtClean="0"/>
              <a:t>22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6456476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CB1144BD-71B8-474E-850D-290FC8D4D2D4}" type="datetime1">
              <a:rPr lang="fr-CH" smtClean="0"/>
              <a:t>08.01.2017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D53C5EC-494C-4B86-A0F3-275AC0264C83}" type="slidenum">
              <a:rPr lang="fr-CH" smtClean="0"/>
              <a:t>23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56735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F8A34-96FF-40B6-BA35-B98AD0258195}" type="datetime1">
              <a:rPr lang="fr-CH" smtClean="0"/>
              <a:t>08.01.2017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H"/>
              <a:t>Asosiasi Indonesia Jenewa http://aijgeneva.wordpress.com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8B8DE-C666-4C52-8EAD-30D285625F2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8720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B62F4-7A7B-47A7-9CD3-977B86593FFD}" type="datetime1">
              <a:rPr lang="fr-CH" smtClean="0"/>
              <a:t>08.01.2017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H"/>
              <a:t>Asosiasi Indonesia Jenewa http://aijgeneva.wordpress.com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8B8DE-C666-4C52-8EAD-30D285625F2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7334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CACFE-8B39-4428-A362-A1B567A97498}" type="datetime1">
              <a:rPr lang="fr-CH" smtClean="0"/>
              <a:t>08.01.2017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H"/>
              <a:t>Asosiasi Indonesia Jenewa http://aijgeneva.wordpress.com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8B8DE-C666-4C52-8EAD-30D285625F2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67999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E6A4C-D76B-4D0C-AEB2-A6F839484798}" type="datetime1">
              <a:rPr lang="fr-CH" smtClean="0"/>
              <a:t>08.01.2017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H"/>
              <a:t>Asosiasi Indonesia Jenewa http://aijgeneva.wordpress.com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8B8DE-C666-4C52-8EAD-30D285625F2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031144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EB247-E670-4E0F-B4D6-CB9941DF79C6}" type="datetime1">
              <a:rPr lang="fr-CH" smtClean="0"/>
              <a:t>08.01.2017</a:t>
            </a:fld>
            <a:endParaRPr lang="fr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H"/>
              <a:t>Asosiasi Indonesia Jenewa http://aijgeneva.wordpress.com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8B8DE-C666-4C52-8EAD-30D285625F2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46903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2A382-C1BA-4440-AA3E-7EC4B887044B}" type="datetime1">
              <a:rPr lang="fr-CH" smtClean="0"/>
              <a:t>08.01.2017</a:t>
            </a:fld>
            <a:endParaRPr lang="fr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H"/>
              <a:t>Asosiasi Indonesia Jenewa http://aijgeneva.wordpress.com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8B8DE-C666-4C52-8EAD-30D285625F2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628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6D7A9-01F5-4CD2-B720-F0B2EADF6B51}" type="datetime1">
              <a:rPr lang="fr-CH" smtClean="0"/>
              <a:t>08.01.2017</a:t>
            </a:fld>
            <a:endParaRPr lang="fr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H"/>
              <a:t>Asosiasi Indonesia Jenewa http://aijgeneva.wordpress.com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8B8DE-C666-4C52-8EAD-30D285625F2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29401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CCA6-8FE7-404A-ADD0-C58C23BF92D7}" type="datetime1">
              <a:rPr lang="fr-CH" smtClean="0"/>
              <a:t>08.01.2017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H"/>
              <a:t>Asosiasi Indonesia Jenewa http://aijgeneva.wordpress.com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8B8DE-C666-4C52-8EAD-30D285625F2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80150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26CDA-CD6B-4207-B658-57B9FDFDA883}" type="datetime1">
              <a:rPr lang="fr-CH" smtClean="0"/>
              <a:t>08.01.2017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H"/>
              <a:t>Asosiasi Indonesia Jenewa http://aijgeneva.wordpress.com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8B8DE-C666-4C52-8EAD-30D285625F2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76182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ED36B-84A9-41EB-835E-8CBCEED32F47}" type="datetime1">
              <a:rPr lang="fr-CH" smtClean="0"/>
              <a:t>08.01.2017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H"/>
              <a:t>Asosiasi Indonesia Jenewa http://aijgeneva.wordpress.com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8B8DE-C666-4C52-8EAD-30D285625F2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15651777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ED36B-84A9-41EB-835E-8CBCEED32F47}" type="datetime1">
              <a:rPr lang="fr-CH" smtClean="0"/>
              <a:t>08.01.2017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H"/>
              <a:t>Asosiasi Indonesia Jenewa http://aijgeneva.wordpress.com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8B8DE-C666-4C52-8EAD-30D285625F20}" type="slidenum">
              <a:rPr lang="fr-CH" smtClean="0"/>
              <a:t>‹N°›</a:t>
            </a:fld>
            <a:endParaRPr lang="fr-CH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9232650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ED36B-84A9-41EB-835E-8CBCEED32F47}" type="datetime1">
              <a:rPr lang="fr-CH" smtClean="0"/>
              <a:t>08.01.2017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H"/>
              <a:t>Asosiasi Indonesia Jenewa http://aijgeneva.wordpress.com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8B8DE-C666-4C52-8EAD-30D285625F2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672280607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ED36B-84A9-41EB-835E-8CBCEED32F47}" type="datetime1">
              <a:rPr lang="fr-CH" smtClean="0"/>
              <a:t>08.01.2017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H"/>
              <a:t>Asosiasi Indonesia Jenewa http://aijgeneva.wordpress.com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8B8DE-C666-4C52-8EAD-30D285625F20}" type="slidenum">
              <a:rPr lang="fr-CH" smtClean="0"/>
              <a:t>‹N°›</a:t>
            </a:fld>
            <a:endParaRPr lang="fr-CH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585547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ED36B-84A9-41EB-835E-8CBCEED32F47}" type="datetime1">
              <a:rPr lang="fr-CH" smtClean="0"/>
              <a:t>08.01.2017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H"/>
              <a:t>Asosiasi Indonesia Jenewa http://aijgeneva.wordpress.com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8B8DE-C666-4C52-8EAD-30D285625F2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44864598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FC14A-AFBD-474D-AAF4-877D8435B9AE}" type="datetime1">
              <a:rPr lang="fr-CH" smtClean="0"/>
              <a:t>08.01.2017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H"/>
              <a:t>Asosiasi Indonesia Jenewa http://aijgeneva.wordpress.com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8B8DE-C666-4C52-8EAD-30D285625F2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91418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2A19D-399B-4E2B-ACE6-C43F9FD3DD16}" type="datetime1">
              <a:rPr lang="fr-CH" smtClean="0"/>
              <a:t>08.01.2017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H"/>
              <a:t>Asosiasi Indonesia Jenewa http://aijgeneva.wordpress.com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8B8DE-C666-4C52-8EAD-30D285625F2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9310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3142-DC85-4469-8B1E-42068BCCF310}" type="datetime1">
              <a:rPr lang="fr-CH" smtClean="0"/>
              <a:t>08.01.2017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H"/>
              <a:t>Asosiasi Indonesia Jenewa http://aijgeneva.wordpress.com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B7A65-D7D5-42D3-AE03-57B9A2012038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414495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ED36B-84A9-41EB-835E-8CBCEED32F47}" type="datetime1">
              <a:rPr lang="fr-CH" smtClean="0"/>
              <a:t>08.01.2017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CH"/>
              <a:t>Asosiasi Indonesia Jenewa http://aijgeneva.wordpress.com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8B8DE-C666-4C52-8EAD-30D285625F2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22152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  <p:sldLayoutId id="2147483831" r:id="rId14"/>
    <p:sldLayoutId id="2147483832" r:id="rId15"/>
    <p:sldLayoutId id="2147483833" r:id="rId16"/>
    <p:sldLayoutId id="2147483834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7.emf"/><Relationship Id="rId4" Type="http://schemas.openxmlformats.org/officeDocument/2006/relationships/oleObject" Target="../embeddings/oleObject1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6156176" y="6021289"/>
            <a:ext cx="1872208" cy="299842"/>
          </a:xfrm>
        </p:spPr>
        <p:txBody>
          <a:bodyPr/>
          <a:lstStyle/>
          <a:p>
            <a:pPr algn="r"/>
            <a:fld id="{E0FA7975-BFC9-42A0-9480-0EB0479A8DB9}" type="datetime1">
              <a:rPr lang="fr-CH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r"/>
              <a:t>08.01.2017</a:t>
            </a:fld>
            <a:endParaRPr lang="fr-C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1560" y="5904424"/>
            <a:ext cx="2376264" cy="544488"/>
          </a:xfrm>
        </p:spPr>
        <p:txBody>
          <a:bodyPr/>
          <a:lstStyle/>
          <a:p>
            <a:pPr algn="l"/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Asosiasi Indonesia Jenewa</a:t>
            </a:r>
          </a:p>
          <a:p>
            <a:pPr algn="l"/>
            <a:r>
              <a:rPr lang="fr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http://aijgeneva.com</a:t>
            </a:r>
          </a:p>
          <a:p>
            <a:pPr algn="l"/>
            <a:endParaRPr lang="fr-CH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B7A65-D7D5-42D3-AE03-57B9A2012038}" type="slidenum">
              <a:rPr lang="fr-CH" smtClean="0"/>
              <a:t>1</a:t>
            </a:fld>
            <a:endParaRPr lang="fr-CH"/>
          </a:p>
        </p:txBody>
      </p:sp>
      <p:sp>
        <p:nvSpPr>
          <p:cNvPr id="3" name="TextBox 2"/>
          <p:cNvSpPr txBox="1"/>
          <p:nvPr/>
        </p:nvSpPr>
        <p:spPr>
          <a:xfrm>
            <a:off x="985653" y="1340768"/>
            <a:ext cx="6786962" cy="10156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fr-C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fr-C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LAPORAN TAHUNAN AIJ – PERIODE 2016</a:t>
            </a:r>
          </a:p>
          <a:p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6194" y="2536112"/>
            <a:ext cx="2425880" cy="364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06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980728"/>
            <a:ext cx="8229600" cy="4320480"/>
          </a:xfrm>
          <a:ln/>
          <a:effectLst>
            <a:glow rad="228600">
              <a:schemeClr val="accent1">
                <a:satMod val="175000"/>
                <a:alpha val="40000"/>
              </a:schemeClr>
            </a:glow>
            <a:innerShdw blurRad="63500" dist="508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contourW="12700">
            <a:bevelB w="101600" prst="riblet"/>
            <a:contourClr>
              <a:schemeClr val="bg2">
                <a:lumMod val="50000"/>
              </a:schemeClr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fr-FR" sz="4800" dirty="0">
                <a:solidFill>
                  <a:srgbClr val="7030A0"/>
                </a:solidFill>
                <a:latin typeface="Algerian" panose="04020705040A02060702" pitchFamily="82" charset="0"/>
              </a:rPr>
              <a:t>Selamat </a:t>
            </a:r>
            <a:r>
              <a:rPr lang="fr-FR" sz="4800" dirty="0" err="1">
                <a:solidFill>
                  <a:srgbClr val="7030A0"/>
                </a:solidFill>
                <a:latin typeface="Algerian" panose="04020705040A02060702" pitchFamily="82" charset="0"/>
              </a:rPr>
              <a:t>Datang</a:t>
            </a:r>
            <a:r>
              <a:rPr lang="fr-FR" sz="4800" dirty="0">
                <a:solidFill>
                  <a:srgbClr val="7030A0"/>
                </a:solidFill>
                <a:latin typeface="Algerian" panose="04020705040A02060702" pitchFamily="82" charset="0"/>
              </a:rPr>
              <a:t> </a:t>
            </a:r>
            <a:br>
              <a:rPr lang="fr-FR" sz="4800" dirty="0">
                <a:solidFill>
                  <a:srgbClr val="7030A0"/>
                </a:solidFill>
              </a:rPr>
            </a:br>
            <a:r>
              <a:rPr lang="fr-FR" sz="4800" dirty="0"/>
              <a:t>di </a:t>
            </a:r>
            <a:r>
              <a:rPr lang="fr-FR" sz="4800" dirty="0" err="1"/>
              <a:t>pertemuan</a:t>
            </a:r>
            <a:r>
              <a:rPr lang="fr-FR" sz="4800" dirty="0"/>
              <a:t> </a:t>
            </a:r>
            <a:r>
              <a:rPr lang="fr-FR" sz="4800" dirty="0" err="1"/>
              <a:t>tahunan</a:t>
            </a:r>
            <a:r>
              <a:rPr lang="fr-FR" sz="4800" dirty="0"/>
              <a:t> ke-5</a:t>
            </a:r>
            <a:br>
              <a:rPr lang="fr-FR" sz="4800" dirty="0"/>
            </a:br>
            <a:r>
              <a:rPr lang="fr-CH" sz="4800" b="1" dirty="0" err="1">
                <a:solidFill>
                  <a:srgbClr val="7030A0"/>
                </a:solidFill>
              </a:rPr>
              <a:t>A</a:t>
            </a:r>
            <a:r>
              <a:rPr lang="fr-CH" sz="4800" dirty="0" err="1"/>
              <a:t>sosiasi</a:t>
            </a:r>
            <a:r>
              <a:rPr lang="fr-CH" sz="4800" dirty="0"/>
              <a:t> </a:t>
            </a:r>
            <a:r>
              <a:rPr lang="fr-CH" sz="4800" b="1" dirty="0">
                <a:solidFill>
                  <a:srgbClr val="7030A0"/>
                </a:solidFill>
              </a:rPr>
              <a:t>I</a:t>
            </a:r>
            <a:r>
              <a:rPr lang="fr-CH" sz="4800" dirty="0"/>
              <a:t>ndonesia </a:t>
            </a:r>
            <a:r>
              <a:rPr lang="fr-CH" sz="4800" b="1" dirty="0" err="1">
                <a:solidFill>
                  <a:srgbClr val="7030A0"/>
                </a:solidFill>
              </a:rPr>
              <a:t>J</a:t>
            </a:r>
            <a:r>
              <a:rPr lang="fr-CH" sz="4800" dirty="0" err="1"/>
              <a:t>enewa</a:t>
            </a:r>
            <a:br>
              <a:rPr lang="fr-CH" sz="4800" dirty="0"/>
            </a:br>
            <a:r>
              <a:rPr lang="fr-CH" sz="4800" dirty="0"/>
              <a:t>24 </a:t>
            </a:r>
            <a:r>
              <a:rPr lang="fr-CH" sz="4800" dirty="0" err="1"/>
              <a:t>Februari</a:t>
            </a:r>
            <a:r>
              <a:rPr lang="fr-CH" sz="4800" dirty="0"/>
              <a:t> 2017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156176" y="6093296"/>
            <a:ext cx="2514600" cy="288925"/>
          </a:xfrm>
        </p:spPr>
        <p:txBody>
          <a:bodyPr/>
          <a:lstStyle/>
          <a:p>
            <a:fld id="{B66C3A06-9052-4A72-A196-6F75D6441147}" type="datetime1">
              <a:rPr lang="fr-CH" smtClean="0"/>
              <a:t>08.01.2017</a:t>
            </a:fld>
            <a:endParaRPr lang="fr-CH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539552" y="6093296"/>
            <a:ext cx="2304256" cy="504056"/>
          </a:xfrm>
        </p:spPr>
        <p:txBody>
          <a:bodyPr/>
          <a:lstStyle/>
          <a:p>
            <a:pPr algn="l"/>
            <a:r>
              <a:rPr lang="fr-CH" dirty="0" err="1"/>
              <a:t>Asosiasi</a:t>
            </a:r>
            <a:r>
              <a:rPr lang="fr-CH" dirty="0"/>
              <a:t> Indonesia </a:t>
            </a:r>
            <a:r>
              <a:rPr lang="fr-CH" dirty="0" err="1"/>
              <a:t>Jenewa</a:t>
            </a:r>
            <a:r>
              <a:rPr lang="fr-CH" dirty="0"/>
              <a:t> </a:t>
            </a:r>
          </a:p>
          <a:p>
            <a:pPr algn="l"/>
            <a:r>
              <a:rPr lang="fr-CH" dirty="0"/>
              <a:t>http://</a:t>
            </a:r>
            <a:r>
              <a:rPr lang="fr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aijgeneva.com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B7A65-D7D5-42D3-AE03-57B9A2012038}" type="slidenum">
              <a:rPr lang="fr-CH" smtClean="0"/>
              <a:t>2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64917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fr-FR" altLang="zh-CN" b="1" i="0" u="none" strike="noStrike" baseline="0" dirty="0" err="1">
                <a:solidFill>
                  <a:srgbClr val="9D35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Isi</a:t>
            </a:r>
            <a:r>
              <a:rPr lang="fr-FR" altLang="zh-CN" b="1" i="0" u="none" strike="noStrike" dirty="0">
                <a:solidFill>
                  <a:srgbClr val="9D35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 </a:t>
            </a:r>
            <a:r>
              <a:rPr lang="fr-FR" altLang="zh-CN" b="1" i="0" u="none" strike="noStrike" baseline="0" dirty="0" err="1">
                <a:solidFill>
                  <a:srgbClr val="9D35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Laporan</a:t>
            </a:r>
            <a:endParaRPr lang="zh-CN" altLang="fr-FR" b="1" i="0" u="none" strike="noStrike" baseline="0" dirty="0">
              <a:solidFill>
                <a:srgbClr val="9D351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05722" y="1412776"/>
            <a:ext cx="7466678" cy="388077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endParaRPr lang="fr-CH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r-CH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Executive</a:t>
            </a:r>
            <a:r>
              <a:rPr lang="fr-C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Summary</a:t>
            </a:r>
            <a:r>
              <a:rPr lang="fr-C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CH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Ketua</a:t>
            </a:r>
            <a:r>
              <a:rPr lang="fr-C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AIJ</a:t>
            </a:r>
          </a:p>
          <a:p>
            <a:pPr marL="0" indent="0">
              <a:buNone/>
            </a:pP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A.</a:t>
            </a:r>
            <a:r>
              <a:rPr lang="fr-C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fr-CH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fr-C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Kegiatan</a:t>
            </a:r>
            <a:r>
              <a:rPr lang="fr-C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AIJ 2016</a:t>
            </a:r>
          </a:p>
          <a:p>
            <a:pPr marL="0" indent="0">
              <a:buNone/>
            </a:pPr>
            <a:r>
              <a:rPr lang="fr-C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B. </a:t>
            </a:r>
            <a:r>
              <a:rPr lang="fr-CH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fr-C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fr-C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AIJ 2016</a:t>
            </a:r>
          </a:p>
          <a:p>
            <a:pPr marL="0" indent="0">
              <a:buNone/>
            </a:pP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C.</a:t>
            </a:r>
            <a:r>
              <a:rPr lang="fr-C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Rencana</a:t>
            </a: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Kegiatan</a:t>
            </a: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AIJ di </a:t>
            </a:r>
            <a:r>
              <a:rPr lang="fr-FR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2017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fr-CH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fr-CH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796136" y="6237312"/>
            <a:ext cx="2514600" cy="288925"/>
          </a:xfrm>
        </p:spPr>
        <p:txBody>
          <a:bodyPr/>
          <a:lstStyle/>
          <a:p>
            <a:fld id="{4249A8F8-0D81-4B73-9C44-4E5BC25F944D}" type="datetime1">
              <a:rPr lang="fr-CH" smtClean="0"/>
              <a:t>08.01.2017</a:t>
            </a:fld>
            <a:endParaRPr lang="fr-CH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23528" y="6237312"/>
            <a:ext cx="3352800" cy="288925"/>
          </a:xfrm>
        </p:spPr>
        <p:txBody>
          <a:bodyPr/>
          <a:lstStyle/>
          <a:p>
            <a:r>
              <a:rPr lang="fr-CH" dirty="0" err="1"/>
              <a:t>Asosiasi</a:t>
            </a:r>
            <a:r>
              <a:rPr lang="fr-CH" dirty="0"/>
              <a:t> </a:t>
            </a:r>
            <a:r>
              <a:rPr lang="fr-CH" dirty="0" err="1"/>
              <a:t>Indonesia</a:t>
            </a:r>
            <a:r>
              <a:rPr lang="fr-CH" dirty="0"/>
              <a:t> </a:t>
            </a:r>
            <a:r>
              <a:rPr lang="fr-CH" dirty="0" err="1"/>
              <a:t>Jenewa</a:t>
            </a:r>
            <a:r>
              <a:rPr lang="fr-CH" dirty="0"/>
              <a:t> http://</a:t>
            </a:r>
            <a:r>
              <a:rPr lang="fr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aijgeneva.com</a:t>
            </a:r>
          </a:p>
          <a:p>
            <a:r>
              <a:rPr lang="fr-CH" dirty="0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B7A65-D7D5-42D3-AE03-57B9A2012038}" type="slidenum">
              <a:rPr lang="fr-CH" smtClean="0"/>
              <a:t>3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8021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b="1" dirty="0" err="1">
                <a:solidFill>
                  <a:srgbClr val="9D3511"/>
                </a:solidFill>
                <a:latin typeface="Times New Roman"/>
              </a:rPr>
              <a:t>Executive</a:t>
            </a:r>
            <a:r>
              <a:rPr lang="fr-CH" b="1" dirty="0">
                <a:solidFill>
                  <a:srgbClr val="9D3511"/>
                </a:solidFill>
                <a:latin typeface="Times New Roman"/>
              </a:rPr>
              <a:t> </a:t>
            </a:r>
            <a:r>
              <a:rPr lang="fr-CH" b="1" dirty="0" err="1">
                <a:solidFill>
                  <a:srgbClr val="9D3511"/>
                </a:solidFill>
                <a:latin typeface="Times New Roman"/>
              </a:rPr>
              <a:t>Summary</a:t>
            </a:r>
            <a:r>
              <a:rPr lang="fr-CH" b="1" dirty="0">
                <a:solidFill>
                  <a:srgbClr val="9D3511"/>
                </a:solidFill>
                <a:latin typeface="Times New Roman"/>
              </a:rPr>
              <a:t> </a:t>
            </a:r>
            <a:endParaRPr lang="fr-CH" b="1" i="1" u="none" strike="noStrike" baseline="0" dirty="0">
              <a:solidFill>
                <a:srgbClr val="FF0000"/>
              </a:solidFill>
              <a:latin typeface="Times New Roman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56792"/>
            <a:ext cx="8229600" cy="456937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fr-FR" sz="2400" dirty="0"/>
          </a:p>
          <a:p>
            <a:pPr marL="0" indent="0" algn="ctr">
              <a:buNone/>
            </a:pPr>
            <a:r>
              <a:rPr lang="fr-CH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  <a:cs typeface="Calibri" panose="020F0502020204030204" pitchFamily="34" charset="0"/>
              </a:rPr>
              <a:t>TERIMA KASIH </a:t>
            </a:r>
          </a:p>
          <a:p>
            <a:pPr marL="0" indent="0" algn="ctr">
              <a:buNone/>
            </a:pPr>
            <a:r>
              <a:rPr lang="fr-CH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  <a:cs typeface="Calibri" panose="020F0502020204030204" pitchFamily="34" charset="0"/>
              </a:rPr>
              <a:t>KEPADA ANGGOTA2 AIJ ATAS KEBERSAMAANNYA</a:t>
            </a:r>
          </a:p>
          <a:p>
            <a:pPr marL="0" indent="0">
              <a:buNone/>
            </a:pPr>
            <a:endParaRPr lang="fr-CH" dirty="0"/>
          </a:p>
          <a:p>
            <a:pPr marL="0" indent="0">
              <a:buNone/>
            </a:pPr>
            <a:endParaRPr lang="fr-CH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156176" y="6309320"/>
            <a:ext cx="2514600" cy="288925"/>
          </a:xfrm>
        </p:spPr>
        <p:txBody>
          <a:bodyPr/>
          <a:lstStyle/>
          <a:p>
            <a:fld id="{CB62E5D0-0B14-405D-B07F-8F907C0FB112}" type="datetime1">
              <a:rPr lang="fr-CH" smtClean="0"/>
              <a:t>08.01.2017</a:t>
            </a:fld>
            <a:endParaRPr lang="fr-CH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67544" y="6309320"/>
            <a:ext cx="3352800" cy="432048"/>
          </a:xfrm>
        </p:spPr>
        <p:txBody>
          <a:bodyPr/>
          <a:lstStyle/>
          <a:p>
            <a:pPr algn="l"/>
            <a:r>
              <a:rPr lang="fr-CH" dirty="0" err="1"/>
              <a:t>Asosiasi</a:t>
            </a:r>
            <a:r>
              <a:rPr lang="fr-CH" dirty="0"/>
              <a:t> Indonesia </a:t>
            </a:r>
            <a:r>
              <a:rPr lang="fr-CH" dirty="0" err="1"/>
              <a:t>Jenewa</a:t>
            </a:r>
            <a:r>
              <a:rPr lang="fr-CH" dirty="0"/>
              <a:t> </a:t>
            </a:r>
          </a:p>
          <a:p>
            <a:pPr algn="l"/>
            <a:r>
              <a:rPr lang="fr-CH" dirty="0"/>
              <a:t>http://</a:t>
            </a:r>
            <a:r>
              <a:rPr lang="fr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aijgeneva.com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B7A65-D7D5-42D3-AE03-57B9A2012038}" type="slidenum">
              <a:rPr lang="fr-CH" smtClean="0"/>
              <a:t>4</a:t>
            </a:fld>
            <a:endParaRPr lang="fr-CH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6366" y="3212976"/>
            <a:ext cx="4410946" cy="24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34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9208" y="188640"/>
            <a:ext cx="8229600" cy="720080"/>
          </a:xfrm>
        </p:spPr>
        <p:txBody>
          <a:bodyPr>
            <a:normAutofit/>
          </a:bodyPr>
          <a:lstStyle/>
          <a:p>
            <a:pPr marR="0" rtl="0"/>
            <a:r>
              <a:rPr lang="fr-FR" altLang="zh-CN" sz="2800" b="1" i="0" u="none" strike="noStrike" baseline="0" dirty="0">
                <a:solidFill>
                  <a:srgbClr val="9D35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A. </a:t>
            </a:r>
            <a:r>
              <a:rPr lang="fr-FR" altLang="zh-CN" sz="2800" b="1" i="0" u="none" strike="noStrike" baseline="0" dirty="0" err="1">
                <a:solidFill>
                  <a:srgbClr val="9D35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Laporan</a:t>
            </a:r>
            <a:r>
              <a:rPr lang="fr-FR" altLang="zh-CN" sz="2800" b="1" i="0" u="none" strike="noStrike" baseline="0" dirty="0">
                <a:solidFill>
                  <a:srgbClr val="9D35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 </a:t>
            </a:r>
            <a:r>
              <a:rPr lang="fr-FR" altLang="zh-CN" sz="2800" b="1" i="0" u="none" strike="noStrike" baseline="0" dirty="0" err="1">
                <a:solidFill>
                  <a:srgbClr val="9D35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Kegiatan</a:t>
            </a:r>
            <a:r>
              <a:rPr lang="fr-FR" altLang="zh-CN" sz="2800" b="1" i="0" u="none" strike="noStrike" baseline="0" dirty="0">
                <a:solidFill>
                  <a:srgbClr val="9D35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 AIJ di </a:t>
            </a:r>
            <a:r>
              <a:rPr lang="fr-FR" altLang="zh-CN" sz="2800" b="1" i="0" u="none" strike="noStrike" baseline="0" dirty="0" err="1">
                <a:solidFill>
                  <a:srgbClr val="9D35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tahun</a:t>
            </a:r>
            <a:r>
              <a:rPr lang="fr-FR" altLang="zh-CN" sz="2800" b="1" i="0" u="none" strike="noStrike" baseline="0" dirty="0">
                <a:solidFill>
                  <a:srgbClr val="9D35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 2016</a:t>
            </a:r>
            <a:endParaRPr lang="zh-CN" altLang="fr-FR" sz="2800" b="1" i="0" u="none" strike="noStrike" baseline="0" dirty="0">
              <a:solidFill>
                <a:srgbClr val="9D351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804248" y="6246612"/>
            <a:ext cx="1717774" cy="288925"/>
          </a:xfrm>
        </p:spPr>
        <p:txBody>
          <a:bodyPr/>
          <a:lstStyle/>
          <a:p>
            <a:pPr algn="ctr"/>
            <a:fld id="{D3C2F205-2DA8-4D3F-9468-16D723E9A243}" type="datetime1">
              <a:rPr lang="fr-CH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08.01.2017</a:t>
            </a:fld>
            <a:endParaRPr lang="fr-C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677676" y="6135022"/>
            <a:ext cx="5123266" cy="462330"/>
          </a:xfrm>
        </p:spPr>
        <p:txBody>
          <a:bodyPr/>
          <a:lstStyle/>
          <a:p>
            <a:pPr algn="l"/>
            <a:r>
              <a:rPr lang="fr-CH" dirty="0" err="1"/>
              <a:t>Asosiasi</a:t>
            </a:r>
            <a:r>
              <a:rPr lang="fr-CH" dirty="0"/>
              <a:t> Indonesia </a:t>
            </a:r>
            <a:r>
              <a:rPr lang="fr-CH" dirty="0" err="1"/>
              <a:t>Jenewa</a:t>
            </a:r>
            <a:r>
              <a:rPr lang="fr-CH" dirty="0"/>
              <a:t> </a:t>
            </a:r>
          </a:p>
          <a:p>
            <a:pPr algn="l"/>
            <a:r>
              <a:rPr lang="fr-CH" dirty="0"/>
              <a:t>http://aijgeneva.wordpress.com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B7A65-D7D5-42D3-AE03-57B9A2012038}" type="slidenum">
              <a:rPr lang="fr-CH" smtClean="0"/>
              <a:t>5</a:t>
            </a:fld>
            <a:endParaRPr lang="fr-CH"/>
          </a:p>
        </p:txBody>
      </p:sp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529208" y="1035169"/>
            <a:ext cx="7992814" cy="5185122"/>
            <a:chOff x="476" y="1026"/>
            <a:chExt cx="4899" cy="2858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567" y="1026"/>
              <a:ext cx="4581" cy="2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5150" y="3682"/>
              <a:ext cx="9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566" y="1203"/>
              <a:ext cx="2284" cy="1462"/>
            </a:xfrm>
            <a:custGeom>
              <a:avLst/>
              <a:gdLst>
                <a:gd name="T0" fmla="*/ 0 w 14400"/>
                <a:gd name="T1" fmla="*/ 10999 h 10999"/>
                <a:gd name="T2" fmla="*/ 0 w 14400"/>
                <a:gd name="T3" fmla="*/ 1833 h 10999"/>
                <a:gd name="T4" fmla="*/ 1834 w 14400"/>
                <a:gd name="T5" fmla="*/ 0 h 10999"/>
                <a:gd name="T6" fmla="*/ 14400 w 14400"/>
                <a:gd name="T7" fmla="*/ 0 h 10999"/>
                <a:gd name="T8" fmla="*/ 14400 w 14400"/>
                <a:gd name="T9" fmla="*/ 10999 h 10999"/>
                <a:gd name="T10" fmla="*/ 0 w 14400"/>
                <a:gd name="T11" fmla="*/ 10999 h 10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00" h="10999">
                  <a:moveTo>
                    <a:pt x="0" y="10999"/>
                  </a:moveTo>
                  <a:lnTo>
                    <a:pt x="0" y="1833"/>
                  </a:lnTo>
                  <a:cubicBezTo>
                    <a:pt x="0" y="820"/>
                    <a:pt x="821" y="0"/>
                    <a:pt x="1834" y="0"/>
                  </a:cubicBezTo>
                  <a:lnTo>
                    <a:pt x="14400" y="0"/>
                  </a:lnTo>
                  <a:lnTo>
                    <a:pt x="14400" y="10999"/>
                  </a:lnTo>
                  <a:lnTo>
                    <a:pt x="0" y="10999"/>
                  </a:lnTo>
                  <a:close/>
                </a:path>
              </a:pathLst>
            </a:custGeom>
            <a:solidFill>
              <a:srgbClr val="D34817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566" y="1203"/>
              <a:ext cx="2284" cy="1462"/>
            </a:xfrm>
            <a:custGeom>
              <a:avLst/>
              <a:gdLst>
                <a:gd name="T0" fmla="*/ 0 w 14400"/>
                <a:gd name="T1" fmla="*/ 10999 h 10999"/>
                <a:gd name="T2" fmla="*/ 0 w 14400"/>
                <a:gd name="T3" fmla="*/ 1833 h 10999"/>
                <a:gd name="T4" fmla="*/ 1834 w 14400"/>
                <a:gd name="T5" fmla="*/ 0 h 10999"/>
                <a:gd name="T6" fmla="*/ 14400 w 14400"/>
                <a:gd name="T7" fmla="*/ 0 h 10999"/>
                <a:gd name="T8" fmla="*/ 14400 w 14400"/>
                <a:gd name="T9" fmla="*/ 10999 h 10999"/>
                <a:gd name="T10" fmla="*/ 0 w 14400"/>
                <a:gd name="T11" fmla="*/ 10999 h 10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00" h="10999">
                  <a:moveTo>
                    <a:pt x="0" y="10999"/>
                  </a:moveTo>
                  <a:lnTo>
                    <a:pt x="0" y="1833"/>
                  </a:lnTo>
                  <a:cubicBezTo>
                    <a:pt x="0" y="820"/>
                    <a:pt x="821" y="0"/>
                    <a:pt x="1834" y="0"/>
                  </a:cubicBezTo>
                  <a:lnTo>
                    <a:pt x="14400" y="0"/>
                  </a:lnTo>
                  <a:lnTo>
                    <a:pt x="14400" y="10999"/>
                  </a:lnTo>
                  <a:lnTo>
                    <a:pt x="0" y="10999"/>
                  </a:lnTo>
                  <a:close/>
                </a:path>
              </a:pathLst>
            </a:custGeom>
            <a:noFill/>
            <a:ln w="11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757" y="1400"/>
              <a:ext cx="2092" cy="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latin typeface="Calibri" pitchFamily="34" charset="0"/>
                  <a:cs typeface="Arial" pitchFamily="34" charset="0"/>
                </a:rPr>
                <a:t>OUTING UNTUK  ANGGOTA</a:t>
              </a:r>
              <a:r>
                <a:rPr kumimoji="0" lang="en-US" sz="2100" i="0" u="none" strike="noStrike" cap="none" normalizeH="0" dirty="0">
                  <a:ln>
                    <a:noFill/>
                  </a:ln>
                  <a:solidFill>
                    <a:srgbClr val="FFFFFF"/>
                  </a:solidFill>
                  <a:latin typeface="Calibri" pitchFamily="34" charset="0"/>
                  <a:cs typeface="Arial" pitchFamily="34" charset="0"/>
                </a:rPr>
                <a:t> AIJ</a:t>
              </a:r>
              <a:r>
                <a:rPr kumimoji="0" lang="en-US" sz="210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latin typeface="Calibri" pitchFamily="34" charset="0"/>
                  <a:cs typeface="Arial" pitchFamily="34" charset="0"/>
                </a:rPr>
                <a:t>:</a:t>
              </a:r>
              <a:endParaRPr kumimoji="0" 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761" y="1678"/>
              <a:ext cx="1719" cy="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</a:pPr>
              <a:r>
                <a:rPr kumimoji="0" lang="en-US" sz="2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winter (</a:t>
              </a:r>
              <a:r>
                <a:rPr kumimoji="0" lang="en-US" sz="2100" b="0" i="0" u="none" strike="noStrike" cap="none" normalizeH="0" baseline="0" dirty="0" err="1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ke</a:t>
              </a:r>
              <a:r>
                <a:rPr kumimoji="0" lang="en-US" sz="2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en-US" sz="2100" b="0" i="0" u="none" strike="noStrike" cap="none" normalizeH="0" baseline="0" dirty="0" err="1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gunung</a:t>
              </a:r>
              <a:r>
                <a:rPr kumimoji="0" lang="en-US" sz="2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/ski)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764" y="1863"/>
              <a:ext cx="1382" cy="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</a:pPr>
              <a:r>
                <a:rPr kumimoji="0" lang="en-US" sz="2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summer ( rafting)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2857" y="1201"/>
              <a:ext cx="2518" cy="1463"/>
            </a:xfrm>
            <a:custGeom>
              <a:avLst/>
              <a:gdLst>
                <a:gd name="T0" fmla="*/ 0 w 14400"/>
                <a:gd name="T1" fmla="*/ 0 h 11001"/>
                <a:gd name="T2" fmla="*/ 12567 w 14400"/>
                <a:gd name="T3" fmla="*/ 0 h 11001"/>
                <a:gd name="T4" fmla="*/ 14400 w 14400"/>
                <a:gd name="T5" fmla="*/ 1834 h 11001"/>
                <a:gd name="T6" fmla="*/ 14400 w 14400"/>
                <a:gd name="T7" fmla="*/ 11001 h 11001"/>
                <a:gd name="T8" fmla="*/ 0 w 14400"/>
                <a:gd name="T9" fmla="*/ 11001 h 11001"/>
                <a:gd name="T10" fmla="*/ 0 w 14400"/>
                <a:gd name="T11" fmla="*/ 0 h 1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00" h="11001">
                  <a:moveTo>
                    <a:pt x="0" y="0"/>
                  </a:moveTo>
                  <a:lnTo>
                    <a:pt x="12567" y="0"/>
                  </a:lnTo>
                  <a:cubicBezTo>
                    <a:pt x="13580" y="0"/>
                    <a:pt x="14400" y="821"/>
                    <a:pt x="14400" y="1834"/>
                  </a:cubicBezTo>
                  <a:lnTo>
                    <a:pt x="14400" y="11001"/>
                  </a:lnTo>
                  <a:lnTo>
                    <a:pt x="0" y="110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4817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2850" y="1203"/>
              <a:ext cx="2525" cy="1463"/>
            </a:xfrm>
            <a:custGeom>
              <a:avLst/>
              <a:gdLst>
                <a:gd name="T0" fmla="*/ 0 w 14400"/>
                <a:gd name="T1" fmla="*/ 0 h 11001"/>
                <a:gd name="T2" fmla="*/ 12567 w 14400"/>
                <a:gd name="T3" fmla="*/ 0 h 11001"/>
                <a:gd name="T4" fmla="*/ 14400 w 14400"/>
                <a:gd name="T5" fmla="*/ 1834 h 11001"/>
                <a:gd name="T6" fmla="*/ 14400 w 14400"/>
                <a:gd name="T7" fmla="*/ 11001 h 11001"/>
                <a:gd name="T8" fmla="*/ 0 w 14400"/>
                <a:gd name="T9" fmla="*/ 11001 h 11001"/>
                <a:gd name="T10" fmla="*/ 0 w 14400"/>
                <a:gd name="T11" fmla="*/ 0 h 1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00" h="11001">
                  <a:moveTo>
                    <a:pt x="0" y="0"/>
                  </a:moveTo>
                  <a:lnTo>
                    <a:pt x="12567" y="0"/>
                  </a:lnTo>
                  <a:cubicBezTo>
                    <a:pt x="13580" y="0"/>
                    <a:pt x="14400" y="821"/>
                    <a:pt x="14400" y="1834"/>
                  </a:cubicBezTo>
                  <a:lnTo>
                    <a:pt x="14400" y="11001"/>
                  </a:lnTo>
                  <a:lnTo>
                    <a:pt x="0" y="1100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1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Rectangle 13"/>
            <p:cNvSpPr>
              <a:spLocks noChangeArrowheads="1"/>
            </p:cNvSpPr>
            <p:nvPr/>
          </p:nvSpPr>
          <p:spPr bwMode="auto">
            <a:xfrm>
              <a:off x="2998" y="1569"/>
              <a:ext cx="2295" cy="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</a:pPr>
              <a:r>
                <a:rPr lang="en-US" sz="2000" dirty="0">
                  <a:solidFill>
                    <a:srgbClr val="FFFFFF"/>
                  </a:solidFill>
                  <a:latin typeface="Calibri" pitchFamily="34" charset="0"/>
                  <a:cs typeface="Arial" pitchFamily="34" charset="0"/>
                </a:rPr>
                <a:t>Bazaar </a:t>
              </a:r>
              <a:r>
                <a:rPr lang="en-US" sz="2000" dirty="0" err="1">
                  <a:solidFill>
                    <a:srgbClr val="FFFFFF"/>
                  </a:solidFill>
                  <a:latin typeface="Calibri" pitchFamily="34" charset="0"/>
                  <a:cs typeface="Arial" pitchFamily="34" charset="0"/>
                </a:rPr>
                <a:t>tahunan</a:t>
              </a:r>
              <a:r>
                <a:rPr lang="en-US" sz="2000" dirty="0">
                  <a:solidFill>
                    <a:srgbClr val="FFFFFF"/>
                  </a:solidFill>
                  <a:latin typeface="Calibri" pitchFamily="34" charset="0"/>
                  <a:cs typeface="Arial" pitchFamily="34" charset="0"/>
                </a:rPr>
                <a:t> AIJ</a:t>
              </a:r>
            </a:p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</a:pPr>
              <a:r>
                <a:rPr lang="en-US" sz="2000" dirty="0" err="1">
                  <a:solidFill>
                    <a:srgbClr val="FFFFFF"/>
                  </a:solidFill>
                  <a:latin typeface="Calibri" pitchFamily="34" charset="0"/>
                  <a:cs typeface="Arial" pitchFamily="34" charset="0"/>
                </a:rPr>
                <a:t>Pertemuan</a:t>
              </a:r>
              <a:r>
                <a:rPr lang="en-US" sz="2000" dirty="0">
                  <a:solidFill>
                    <a:srgbClr val="FFFFFF"/>
                  </a:solidFill>
                  <a:latin typeface="Calibri" pitchFamily="34" charset="0"/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rgbClr val="FFFFFF"/>
                  </a:solidFill>
                  <a:latin typeface="Calibri" pitchFamily="34" charset="0"/>
                  <a:cs typeface="Arial" pitchFamily="34" charset="0"/>
                </a:rPr>
                <a:t>muda-mudi</a:t>
              </a:r>
              <a:endParaRPr lang="en-US" sz="2000" dirty="0">
                <a:solidFill>
                  <a:srgbClr val="FFFFFF"/>
                </a:solidFill>
                <a:latin typeface="Calibri" pitchFamily="34" charset="0"/>
                <a:cs typeface="Arial" pitchFamily="34" charset="0"/>
              </a:endParaRPr>
            </a:p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</a:pPr>
              <a:r>
                <a:rPr lang="en-US" sz="2000" dirty="0" err="1">
                  <a:solidFill>
                    <a:srgbClr val="FFFFFF"/>
                  </a:solidFill>
                  <a:latin typeface="Calibri" pitchFamily="34" charset="0"/>
                  <a:cs typeface="Arial" pitchFamily="34" charset="0"/>
                </a:rPr>
                <a:t>Pertemuan</a:t>
              </a:r>
              <a:r>
                <a:rPr lang="en-US" sz="2000" dirty="0">
                  <a:solidFill>
                    <a:srgbClr val="FFFFFF"/>
                  </a:solidFill>
                  <a:latin typeface="Calibri" pitchFamily="34" charset="0"/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rgbClr val="FFFFFF"/>
                  </a:solidFill>
                  <a:latin typeface="Calibri" pitchFamily="34" charset="0"/>
                  <a:cs typeface="Arial" pitchFamily="34" charset="0"/>
                </a:rPr>
                <a:t>dengan</a:t>
              </a:r>
              <a:r>
                <a:rPr lang="en-US" sz="2000" dirty="0">
                  <a:solidFill>
                    <a:srgbClr val="FFFFFF"/>
                  </a:solidFill>
                  <a:latin typeface="Calibri" pitchFamily="34" charset="0"/>
                  <a:cs typeface="Arial" pitchFamily="34" charset="0"/>
                </a:rPr>
                <a:t> DY - </a:t>
              </a:r>
              <a:r>
                <a:rPr lang="en-US" sz="2000" dirty="0" err="1">
                  <a:solidFill>
                    <a:srgbClr val="FFFFFF"/>
                  </a:solidFill>
                  <a:latin typeface="Calibri" pitchFamily="34" charset="0"/>
                  <a:cs typeface="Arial" pitchFamily="34" charset="0"/>
                </a:rPr>
                <a:t>Alzeimer</a:t>
              </a:r>
              <a:endParaRPr lang="en-US" sz="2000" dirty="0">
                <a:solidFill>
                  <a:srgbClr val="FFFFFF"/>
                </a:solidFill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566" y="2340"/>
              <a:ext cx="2284" cy="1422"/>
            </a:xfrm>
            <a:custGeom>
              <a:avLst/>
              <a:gdLst>
                <a:gd name="T0" fmla="*/ 14400 w 14400"/>
                <a:gd name="T1" fmla="*/ 10699 h 10699"/>
                <a:gd name="T2" fmla="*/ 1784 w 14400"/>
                <a:gd name="T3" fmla="*/ 10699 h 10699"/>
                <a:gd name="T4" fmla="*/ 0 w 14400"/>
                <a:gd name="T5" fmla="*/ 8916 h 10699"/>
                <a:gd name="T6" fmla="*/ 0 w 14400"/>
                <a:gd name="T7" fmla="*/ 0 h 10699"/>
                <a:gd name="T8" fmla="*/ 14400 w 14400"/>
                <a:gd name="T9" fmla="*/ 0 h 10699"/>
                <a:gd name="T10" fmla="*/ 14400 w 14400"/>
                <a:gd name="T11" fmla="*/ 10699 h 10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00" h="10699">
                  <a:moveTo>
                    <a:pt x="14400" y="10699"/>
                  </a:moveTo>
                  <a:lnTo>
                    <a:pt x="1784" y="10699"/>
                  </a:lnTo>
                  <a:cubicBezTo>
                    <a:pt x="799" y="10699"/>
                    <a:pt x="0" y="9901"/>
                    <a:pt x="0" y="8916"/>
                  </a:cubicBezTo>
                  <a:lnTo>
                    <a:pt x="0" y="0"/>
                  </a:lnTo>
                  <a:lnTo>
                    <a:pt x="14400" y="0"/>
                  </a:lnTo>
                  <a:lnTo>
                    <a:pt x="14400" y="10699"/>
                  </a:lnTo>
                  <a:close/>
                </a:path>
              </a:pathLst>
            </a:custGeom>
            <a:solidFill>
              <a:srgbClr val="D34817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476" y="2340"/>
              <a:ext cx="2374" cy="1422"/>
            </a:xfrm>
            <a:custGeom>
              <a:avLst/>
              <a:gdLst>
                <a:gd name="T0" fmla="*/ 14400 w 14400"/>
                <a:gd name="T1" fmla="*/ 10699 h 10699"/>
                <a:gd name="T2" fmla="*/ 1784 w 14400"/>
                <a:gd name="T3" fmla="*/ 10699 h 10699"/>
                <a:gd name="T4" fmla="*/ 0 w 14400"/>
                <a:gd name="T5" fmla="*/ 8916 h 10699"/>
                <a:gd name="T6" fmla="*/ 0 w 14400"/>
                <a:gd name="T7" fmla="*/ 0 h 10699"/>
                <a:gd name="T8" fmla="*/ 14400 w 14400"/>
                <a:gd name="T9" fmla="*/ 0 h 10699"/>
                <a:gd name="T10" fmla="*/ 14400 w 14400"/>
                <a:gd name="T11" fmla="*/ 10699 h 10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00" h="10699">
                  <a:moveTo>
                    <a:pt x="14400" y="10699"/>
                  </a:moveTo>
                  <a:lnTo>
                    <a:pt x="1784" y="10699"/>
                  </a:lnTo>
                  <a:cubicBezTo>
                    <a:pt x="799" y="10699"/>
                    <a:pt x="0" y="9901"/>
                    <a:pt x="0" y="8916"/>
                  </a:cubicBezTo>
                  <a:lnTo>
                    <a:pt x="0" y="0"/>
                  </a:lnTo>
                  <a:lnTo>
                    <a:pt x="14400" y="0"/>
                  </a:lnTo>
                  <a:lnTo>
                    <a:pt x="14400" y="10699"/>
                  </a:lnTo>
                  <a:close/>
                </a:path>
              </a:pathLst>
            </a:custGeom>
            <a:noFill/>
            <a:ln w="11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Rectangle 16"/>
            <p:cNvSpPr>
              <a:spLocks noChangeArrowheads="1"/>
            </p:cNvSpPr>
            <p:nvPr/>
          </p:nvSpPr>
          <p:spPr bwMode="auto">
            <a:xfrm>
              <a:off x="668" y="3028"/>
              <a:ext cx="2135" cy="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</a:pPr>
              <a:r>
                <a:rPr kumimoji="0" lang="en-US" sz="2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PARTISIPASI DI BAZAAR WHO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2850" y="2320"/>
              <a:ext cx="2525" cy="1435"/>
            </a:xfrm>
            <a:custGeom>
              <a:avLst/>
              <a:gdLst>
                <a:gd name="T0" fmla="*/ 14400 w 14400"/>
                <a:gd name="T1" fmla="*/ 0 h 10800"/>
                <a:gd name="T2" fmla="*/ 14400 w 14400"/>
                <a:gd name="T3" fmla="*/ 8999 h 10800"/>
                <a:gd name="T4" fmla="*/ 12600 w 14400"/>
                <a:gd name="T5" fmla="*/ 10800 h 10800"/>
                <a:gd name="T6" fmla="*/ 0 w 14400"/>
                <a:gd name="T7" fmla="*/ 10800 h 10800"/>
                <a:gd name="T8" fmla="*/ 0 w 14400"/>
                <a:gd name="T9" fmla="*/ 0 h 10800"/>
                <a:gd name="T10" fmla="*/ 14400 w 14400"/>
                <a:gd name="T11" fmla="*/ 0 h 10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00" h="10800">
                  <a:moveTo>
                    <a:pt x="14400" y="0"/>
                  </a:moveTo>
                  <a:lnTo>
                    <a:pt x="14400" y="8999"/>
                  </a:lnTo>
                  <a:cubicBezTo>
                    <a:pt x="14400" y="9994"/>
                    <a:pt x="13595" y="10800"/>
                    <a:pt x="12600" y="10800"/>
                  </a:cubicBezTo>
                  <a:lnTo>
                    <a:pt x="0" y="10800"/>
                  </a:lnTo>
                  <a:lnTo>
                    <a:pt x="0" y="0"/>
                  </a:lnTo>
                  <a:lnTo>
                    <a:pt x="14400" y="0"/>
                  </a:lnTo>
                  <a:close/>
                </a:path>
              </a:pathLst>
            </a:custGeom>
            <a:solidFill>
              <a:srgbClr val="D34817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2850" y="2311"/>
              <a:ext cx="2525" cy="1444"/>
            </a:xfrm>
            <a:custGeom>
              <a:avLst/>
              <a:gdLst>
                <a:gd name="T0" fmla="*/ 14400 w 14400"/>
                <a:gd name="T1" fmla="*/ 0 h 10800"/>
                <a:gd name="T2" fmla="*/ 14400 w 14400"/>
                <a:gd name="T3" fmla="*/ 8999 h 10800"/>
                <a:gd name="T4" fmla="*/ 12600 w 14400"/>
                <a:gd name="T5" fmla="*/ 10800 h 10800"/>
                <a:gd name="T6" fmla="*/ 0 w 14400"/>
                <a:gd name="T7" fmla="*/ 10800 h 10800"/>
                <a:gd name="T8" fmla="*/ 0 w 14400"/>
                <a:gd name="T9" fmla="*/ 0 h 10800"/>
                <a:gd name="T10" fmla="*/ 14400 w 14400"/>
                <a:gd name="T11" fmla="*/ 0 h 10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00" h="10800">
                  <a:moveTo>
                    <a:pt x="14400" y="0"/>
                  </a:moveTo>
                  <a:lnTo>
                    <a:pt x="14400" y="8999"/>
                  </a:lnTo>
                  <a:cubicBezTo>
                    <a:pt x="14400" y="9994"/>
                    <a:pt x="13595" y="10800"/>
                    <a:pt x="12600" y="10800"/>
                  </a:cubicBezTo>
                  <a:lnTo>
                    <a:pt x="0" y="10800"/>
                  </a:lnTo>
                  <a:lnTo>
                    <a:pt x="0" y="0"/>
                  </a:lnTo>
                  <a:lnTo>
                    <a:pt x="14400" y="0"/>
                  </a:lnTo>
                  <a:close/>
                </a:path>
              </a:pathLst>
            </a:custGeom>
            <a:noFill/>
            <a:ln w="11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Rectangle 20"/>
            <p:cNvSpPr>
              <a:spLocks noChangeArrowheads="1"/>
            </p:cNvSpPr>
            <p:nvPr/>
          </p:nvSpPr>
          <p:spPr bwMode="auto">
            <a:xfrm>
              <a:off x="3331" y="2991"/>
              <a:ext cx="1320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PUSAT INFORMASI: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3666" y="3235"/>
              <a:ext cx="760" cy="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342900" marR="0" lvl="0" indent="-34290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</a:pPr>
              <a:r>
                <a:rPr kumimoji="0" lang="en-US" sz="2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Website</a:t>
              </a:r>
            </a:p>
            <a:p>
              <a:pPr marL="342900" marR="0" lvl="0" indent="-34290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</a:pPr>
              <a:r>
                <a:rPr kumimoji="0" lang="en-US" sz="21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Freeform 22"/>
            <p:cNvSpPr>
              <a:spLocks/>
            </p:cNvSpPr>
            <p:nvPr/>
          </p:nvSpPr>
          <p:spPr bwMode="auto">
            <a:xfrm>
              <a:off x="1612" y="2200"/>
              <a:ext cx="2554" cy="625"/>
            </a:xfrm>
            <a:custGeom>
              <a:avLst/>
              <a:gdLst>
                <a:gd name="T0" fmla="*/ 0 w 16101"/>
                <a:gd name="T1" fmla="*/ 784 h 4700"/>
                <a:gd name="T2" fmla="*/ 784 w 16101"/>
                <a:gd name="T3" fmla="*/ 0 h 4700"/>
                <a:gd name="T4" fmla="*/ 15317 w 16101"/>
                <a:gd name="T5" fmla="*/ 0 h 4700"/>
                <a:gd name="T6" fmla="*/ 16101 w 16101"/>
                <a:gd name="T7" fmla="*/ 784 h 4700"/>
                <a:gd name="T8" fmla="*/ 16101 w 16101"/>
                <a:gd name="T9" fmla="*/ 3917 h 4700"/>
                <a:gd name="T10" fmla="*/ 15317 w 16101"/>
                <a:gd name="T11" fmla="*/ 4700 h 4700"/>
                <a:gd name="T12" fmla="*/ 784 w 16101"/>
                <a:gd name="T13" fmla="*/ 4700 h 4700"/>
                <a:gd name="T14" fmla="*/ 0 w 16101"/>
                <a:gd name="T15" fmla="*/ 3917 h 4700"/>
                <a:gd name="T16" fmla="*/ 0 w 16101"/>
                <a:gd name="T17" fmla="*/ 784 h 4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01" h="4700">
                  <a:moveTo>
                    <a:pt x="0" y="784"/>
                  </a:moveTo>
                  <a:cubicBezTo>
                    <a:pt x="0" y="351"/>
                    <a:pt x="351" y="0"/>
                    <a:pt x="784" y="0"/>
                  </a:cubicBezTo>
                  <a:lnTo>
                    <a:pt x="15317" y="0"/>
                  </a:lnTo>
                  <a:cubicBezTo>
                    <a:pt x="15750" y="0"/>
                    <a:pt x="16101" y="351"/>
                    <a:pt x="16101" y="784"/>
                  </a:cubicBezTo>
                  <a:lnTo>
                    <a:pt x="16101" y="3917"/>
                  </a:lnTo>
                  <a:cubicBezTo>
                    <a:pt x="16101" y="4350"/>
                    <a:pt x="15750" y="4700"/>
                    <a:pt x="15317" y="4700"/>
                  </a:cubicBezTo>
                  <a:lnTo>
                    <a:pt x="784" y="4700"/>
                  </a:lnTo>
                  <a:cubicBezTo>
                    <a:pt x="351" y="4700"/>
                    <a:pt x="0" y="4350"/>
                    <a:pt x="0" y="3917"/>
                  </a:cubicBezTo>
                  <a:lnTo>
                    <a:pt x="0" y="784"/>
                  </a:lnTo>
                  <a:close/>
                </a:path>
              </a:pathLst>
            </a:custGeom>
            <a:solidFill>
              <a:srgbClr val="E6B1AB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  <a:p>
              <a:r>
                <a:rPr lang="en-GB" dirty="0"/>
                <a:t>	</a:t>
              </a:r>
              <a:r>
                <a:rPr lang="en-GB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Dari </a:t>
              </a:r>
              <a:r>
                <a:rPr lang="en-GB" sz="2000" b="1" dirty="0" err="1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dan</a:t>
              </a:r>
              <a:r>
                <a:rPr lang="en-GB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 </a:t>
              </a:r>
              <a:r>
                <a:rPr lang="en-GB" sz="2000" b="1" dirty="0" err="1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Untuk</a:t>
              </a:r>
              <a:r>
                <a:rPr lang="en-GB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 </a:t>
              </a:r>
              <a:r>
                <a:rPr lang="en-GB" sz="2000" b="1" dirty="0" err="1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Anggota</a:t>
              </a:r>
              <a:r>
                <a:rPr lang="en-GB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 AIJ</a:t>
              </a:r>
            </a:p>
          </p:txBody>
        </p:sp>
        <p:sp>
          <p:nvSpPr>
            <p:cNvPr id="26" name="Freeform 23"/>
            <p:cNvSpPr>
              <a:spLocks/>
            </p:cNvSpPr>
            <p:nvPr/>
          </p:nvSpPr>
          <p:spPr bwMode="auto">
            <a:xfrm>
              <a:off x="1612" y="2200"/>
              <a:ext cx="2554" cy="625"/>
            </a:xfrm>
            <a:custGeom>
              <a:avLst/>
              <a:gdLst>
                <a:gd name="T0" fmla="*/ 0 w 16101"/>
                <a:gd name="T1" fmla="*/ 784 h 4700"/>
                <a:gd name="T2" fmla="*/ 784 w 16101"/>
                <a:gd name="T3" fmla="*/ 0 h 4700"/>
                <a:gd name="T4" fmla="*/ 15317 w 16101"/>
                <a:gd name="T5" fmla="*/ 0 h 4700"/>
                <a:gd name="T6" fmla="*/ 16101 w 16101"/>
                <a:gd name="T7" fmla="*/ 784 h 4700"/>
                <a:gd name="T8" fmla="*/ 16101 w 16101"/>
                <a:gd name="T9" fmla="*/ 3917 h 4700"/>
                <a:gd name="T10" fmla="*/ 15317 w 16101"/>
                <a:gd name="T11" fmla="*/ 4700 h 4700"/>
                <a:gd name="T12" fmla="*/ 784 w 16101"/>
                <a:gd name="T13" fmla="*/ 4700 h 4700"/>
                <a:gd name="T14" fmla="*/ 0 w 16101"/>
                <a:gd name="T15" fmla="*/ 3917 h 4700"/>
                <a:gd name="T16" fmla="*/ 0 w 16101"/>
                <a:gd name="T17" fmla="*/ 784 h 4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01" h="4700">
                  <a:moveTo>
                    <a:pt x="0" y="784"/>
                  </a:moveTo>
                  <a:cubicBezTo>
                    <a:pt x="0" y="351"/>
                    <a:pt x="351" y="0"/>
                    <a:pt x="784" y="0"/>
                  </a:cubicBezTo>
                  <a:lnTo>
                    <a:pt x="15317" y="0"/>
                  </a:lnTo>
                  <a:cubicBezTo>
                    <a:pt x="15750" y="0"/>
                    <a:pt x="16101" y="351"/>
                    <a:pt x="16101" y="784"/>
                  </a:cubicBezTo>
                  <a:lnTo>
                    <a:pt x="16101" y="3917"/>
                  </a:lnTo>
                  <a:cubicBezTo>
                    <a:pt x="16101" y="4350"/>
                    <a:pt x="15750" y="4700"/>
                    <a:pt x="15317" y="4700"/>
                  </a:cubicBezTo>
                  <a:lnTo>
                    <a:pt x="784" y="4700"/>
                  </a:lnTo>
                  <a:cubicBezTo>
                    <a:pt x="351" y="4700"/>
                    <a:pt x="0" y="4350"/>
                    <a:pt x="0" y="3917"/>
                  </a:cubicBezTo>
                  <a:lnTo>
                    <a:pt x="0" y="784"/>
                  </a:lnTo>
                  <a:close/>
                </a:path>
              </a:pathLst>
            </a:custGeom>
            <a:noFill/>
            <a:ln w="11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4" name="Rectangle 20"/>
          <p:cNvSpPr>
            <a:spLocks noChangeArrowheads="1"/>
          </p:cNvSpPr>
          <p:nvPr/>
        </p:nvSpPr>
        <p:spPr bwMode="auto">
          <a:xfrm>
            <a:off x="5025311" y="1585923"/>
            <a:ext cx="267607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cs typeface="Arial" pitchFamily="34" charset="0"/>
              </a:rPr>
              <a:t>ORGANISASI ACARA2: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48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fr-CH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Organisasi</a:t>
            </a:r>
            <a:r>
              <a:rPr lang="fr-C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Acara-Acara</a:t>
            </a:r>
            <a:r>
              <a:rPr lang="fr-C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br>
              <a:rPr lang="fr-C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fr-C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CH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PERTEMUAN MUDA-MUDI, </a:t>
            </a:r>
            <a:r>
              <a:rPr lang="fr-CH" sz="31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Feb</a:t>
            </a:r>
            <a:r>
              <a:rPr lang="fr-CH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and Mai 2016</a:t>
            </a:r>
            <a:endParaRPr lang="fr-CH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8223" y="6309320"/>
            <a:ext cx="1738395" cy="288925"/>
          </a:xfrm>
        </p:spPr>
        <p:txBody>
          <a:bodyPr/>
          <a:lstStyle/>
          <a:p>
            <a:fld id="{FCFC3142-DC85-4469-8B1E-42068BCCF310}" type="datetime1">
              <a:rPr lang="fr-CH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08.01.2017</a:t>
            </a:fld>
            <a:endParaRPr lang="fr-C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9552" y="5941641"/>
            <a:ext cx="2448272" cy="511695"/>
          </a:xfrm>
        </p:spPr>
        <p:txBody>
          <a:bodyPr/>
          <a:lstStyle/>
          <a:p>
            <a:pPr algn="l"/>
            <a:r>
              <a:rPr lang="fr-CH" dirty="0" err="1"/>
              <a:t>Asosiasi</a:t>
            </a:r>
            <a:r>
              <a:rPr lang="fr-CH" dirty="0"/>
              <a:t> Indonesia </a:t>
            </a:r>
            <a:r>
              <a:rPr lang="fr-CH" dirty="0" err="1"/>
              <a:t>Jenewa</a:t>
            </a:r>
            <a:r>
              <a:rPr lang="fr-CH" dirty="0"/>
              <a:t> http://aijgeneva.wordpress.com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B7A65-D7D5-42D3-AE03-57B9A2012038}" type="slidenum">
              <a:rPr lang="fr-CH" smtClean="0"/>
              <a:t>6</a:t>
            </a:fld>
            <a:endParaRPr lang="fr-CH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2037330"/>
            <a:ext cx="3384000" cy="33840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800" y="2037330"/>
            <a:ext cx="4464000" cy="334800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4206" y="4632634"/>
            <a:ext cx="3114745" cy="20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61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23528"/>
          </a:xfrm>
        </p:spPr>
        <p:txBody>
          <a:bodyPr>
            <a:normAutofit fontScale="90000"/>
          </a:bodyPr>
          <a:lstStyle/>
          <a:p>
            <a:pPr algn="ctr"/>
            <a:r>
              <a:rPr lang="fr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Winter </a:t>
            </a:r>
            <a:r>
              <a:rPr lang="fr-CH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Outing</a:t>
            </a:r>
            <a:r>
              <a:rPr lang="fr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LES MOSSES – Maret 2016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732239" y="6381328"/>
            <a:ext cx="1479851" cy="288925"/>
          </a:xfrm>
        </p:spPr>
        <p:txBody>
          <a:bodyPr/>
          <a:lstStyle/>
          <a:p>
            <a:fld id="{851C2A56-C8A9-429D-BB60-081D1DD97DFA}" type="datetime1">
              <a:rPr lang="fr-CH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08.01.2017</a:t>
            </a:fld>
            <a:endParaRPr lang="fr-C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971600" y="6087694"/>
            <a:ext cx="2232248" cy="509658"/>
          </a:xfrm>
        </p:spPr>
        <p:txBody>
          <a:bodyPr/>
          <a:lstStyle/>
          <a:p>
            <a:pPr algn="l"/>
            <a:r>
              <a:rPr lang="fr-CH" dirty="0" err="1"/>
              <a:t>Asosiasi</a:t>
            </a:r>
            <a:r>
              <a:rPr lang="fr-CH" dirty="0"/>
              <a:t> Indonesia </a:t>
            </a:r>
            <a:r>
              <a:rPr lang="fr-CH" dirty="0" err="1"/>
              <a:t>Jenewa</a:t>
            </a:r>
            <a:r>
              <a:rPr lang="fr-CH" dirty="0"/>
              <a:t> </a:t>
            </a:r>
          </a:p>
          <a:p>
            <a:pPr algn="l"/>
            <a:r>
              <a:rPr lang="fr-CH" dirty="0"/>
              <a:t>http://</a:t>
            </a:r>
            <a:r>
              <a:rPr lang="fr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aijgeneva.com</a:t>
            </a:r>
          </a:p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B7A65-D7D5-42D3-AE03-57B9A2012038}" type="slidenum">
              <a:rPr lang="fr-CH" smtClean="0"/>
              <a:t>7</a:t>
            </a:fld>
            <a:endParaRPr lang="fr-CH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-1471" r="-1471"/>
          <a:stretch/>
        </p:blipFill>
        <p:spPr>
          <a:xfrm>
            <a:off x="970395" y="1264777"/>
            <a:ext cx="2520000" cy="2520000"/>
          </a:xfrm>
          <a:prstGeom prst="rect">
            <a:avLst/>
          </a:prstGeom>
          <a:solidFill>
            <a:schemeClr val="accent1"/>
          </a:solidFill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3097" y="1264777"/>
            <a:ext cx="3399422" cy="2628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5"/>
          <a:srcRect t="18095" b="22701"/>
          <a:stretch/>
        </p:blipFill>
        <p:spPr>
          <a:xfrm>
            <a:off x="611560" y="3402890"/>
            <a:ext cx="4721248" cy="24840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6"/>
          <a:srcRect t="5900" b="30050"/>
          <a:stretch/>
        </p:blipFill>
        <p:spPr>
          <a:xfrm>
            <a:off x="5410801" y="3927694"/>
            <a:ext cx="3372404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06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7778825" cy="1320800"/>
          </a:xfrm>
        </p:spPr>
        <p:txBody>
          <a:bodyPr>
            <a:normAutofit/>
          </a:bodyPr>
          <a:lstStyle/>
          <a:p>
            <a:r>
              <a:rPr lang="fr-CH" b="1" dirty="0" err="1">
                <a:latin typeface="Calibri" panose="020F0502020204030204" pitchFamily="34" charset="0"/>
                <a:cs typeface="Calibri" panose="020F0502020204030204" pitchFamily="34" charset="0"/>
              </a:rPr>
              <a:t>Summer</a:t>
            </a:r>
            <a:r>
              <a:rPr lang="fr-CH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b="1" dirty="0" err="1">
                <a:latin typeface="Calibri" panose="020F0502020204030204" pitchFamily="34" charset="0"/>
                <a:cs typeface="Calibri" panose="020F0502020204030204" pitchFamily="34" charset="0"/>
              </a:rPr>
              <a:t>Outing</a:t>
            </a:r>
            <a:r>
              <a:rPr lang="fr-CH" b="1" dirty="0">
                <a:latin typeface="Calibri" panose="020F0502020204030204" pitchFamily="34" charset="0"/>
                <a:cs typeface="Calibri" panose="020F0502020204030204" pitchFamily="34" charset="0"/>
              </a:rPr>
              <a:t> : R</a:t>
            </a:r>
            <a:r>
              <a:rPr lang="fr-CH" sz="4000" b="1" dirty="0">
                <a:latin typeface="Calibri" panose="020F0502020204030204" pitchFamily="34" charset="0"/>
                <a:cs typeface="Calibri" panose="020F0502020204030204" pitchFamily="34" charset="0"/>
              </a:rPr>
              <a:t>afting dan </a:t>
            </a:r>
            <a:r>
              <a:rPr lang="fr-CH" sz="4000" b="1" dirty="0" err="1">
                <a:latin typeface="Calibri" panose="020F0502020204030204" pitchFamily="34" charset="0"/>
                <a:cs typeface="Calibri" panose="020F0502020204030204" pitchFamily="34" charset="0"/>
              </a:rPr>
              <a:t>Piknik</a:t>
            </a:r>
            <a:r>
              <a:rPr lang="fr-CH" sz="4000" b="1" dirty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fr-CH" sz="4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Agustus</a:t>
            </a:r>
            <a:r>
              <a:rPr lang="fr-CH" sz="4000" b="1" dirty="0">
                <a:latin typeface="Calibri" panose="020F0502020204030204" pitchFamily="34" charset="0"/>
                <a:cs typeface="Calibri" panose="020F0502020204030204" pitchFamily="34" charset="0"/>
              </a:rPr>
              <a:t> 2016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3203848" y="6187937"/>
            <a:ext cx="1721747" cy="288925"/>
          </a:xfrm>
        </p:spPr>
        <p:txBody>
          <a:bodyPr/>
          <a:lstStyle/>
          <a:p>
            <a:fld id="{E665B5BA-83AF-407E-8EFE-A7861602B693}" type="datetime1">
              <a:rPr lang="fr-CH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08.01.2017</a:t>
            </a:fld>
            <a:endParaRPr lang="fr-C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95536" y="6043475"/>
            <a:ext cx="2160240" cy="481869"/>
          </a:xfrm>
        </p:spPr>
        <p:txBody>
          <a:bodyPr/>
          <a:lstStyle/>
          <a:p>
            <a:pPr algn="l"/>
            <a:r>
              <a:rPr lang="fr-CH" dirty="0" err="1"/>
              <a:t>Asosiasi</a:t>
            </a:r>
            <a:r>
              <a:rPr lang="fr-CH" dirty="0"/>
              <a:t> Indonesia </a:t>
            </a:r>
            <a:r>
              <a:rPr lang="fr-CH" dirty="0" err="1"/>
              <a:t>Jenewa</a:t>
            </a:r>
            <a:r>
              <a:rPr lang="fr-CH" dirty="0"/>
              <a:t> </a:t>
            </a:r>
          </a:p>
          <a:p>
            <a:pPr algn="l"/>
            <a:r>
              <a:rPr lang="fr-CH" dirty="0"/>
              <a:t>http://</a:t>
            </a:r>
            <a:r>
              <a:rPr lang="fr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aijgeneva.com</a:t>
            </a:r>
          </a:p>
          <a:p>
            <a:r>
              <a:rPr lang="fr-CH" dirty="0"/>
              <a:t>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B7A65-D7D5-42D3-AE03-57B9A2012038}" type="slidenum">
              <a:rPr lang="fr-CH" smtClean="0"/>
              <a:t>8</a:t>
            </a:fld>
            <a:endParaRPr lang="fr-CH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t="5708" r="7573" b="15551"/>
          <a:stretch/>
        </p:blipFill>
        <p:spPr>
          <a:xfrm rot="-660000">
            <a:off x="4500698" y="3936206"/>
            <a:ext cx="3887956" cy="21960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4172" y="1648488"/>
            <a:ext cx="3300987" cy="2196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202" y="1999968"/>
            <a:ext cx="4078577" cy="271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41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411560"/>
          </a:xfrm>
        </p:spPr>
        <p:txBody>
          <a:bodyPr/>
          <a:lstStyle/>
          <a:p>
            <a:r>
              <a:rPr lang="fr-CH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Organisasi</a:t>
            </a:r>
            <a:r>
              <a:rPr lang="fr-C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Acara-Acara</a:t>
            </a:r>
            <a:r>
              <a:rPr lang="fr-C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br>
              <a:rPr lang="fr-C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C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BAZAAR TAHUNAN AIJ – 17 SEPTEMBER 2016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76256" y="6159354"/>
            <a:ext cx="1719162" cy="288925"/>
          </a:xfrm>
        </p:spPr>
        <p:txBody>
          <a:bodyPr/>
          <a:lstStyle/>
          <a:p>
            <a:fld id="{FCFC3142-DC85-4469-8B1E-42068BCCF310}" type="datetime1">
              <a:rPr lang="fr-CH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08.01.2017</a:t>
            </a:fld>
            <a:endParaRPr lang="fr-C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3993" y="6014892"/>
            <a:ext cx="2485799" cy="510452"/>
          </a:xfrm>
        </p:spPr>
        <p:txBody>
          <a:bodyPr/>
          <a:lstStyle/>
          <a:p>
            <a:pPr algn="l"/>
            <a:r>
              <a:rPr lang="fr-CH" dirty="0" err="1"/>
              <a:t>Asosiasi</a:t>
            </a:r>
            <a:r>
              <a:rPr lang="fr-CH" dirty="0"/>
              <a:t> Indonesia </a:t>
            </a:r>
            <a:r>
              <a:rPr lang="fr-CH" dirty="0" err="1"/>
              <a:t>Jenewa</a:t>
            </a:r>
            <a:r>
              <a:rPr lang="fr-CH" dirty="0"/>
              <a:t> http://aijgeneva.wordpress.com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B7A65-D7D5-42D3-AE03-57B9A2012038}" type="slidenum">
              <a:rPr lang="fr-CH" smtClean="0"/>
              <a:t>9</a:t>
            </a:fld>
            <a:endParaRPr lang="fr-CH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1020000">
            <a:off x="710270" y="1758695"/>
            <a:ext cx="3782562" cy="2520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/>
          <a:srcRect t="15201"/>
          <a:stretch/>
        </p:blipFill>
        <p:spPr>
          <a:xfrm rot="900000">
            <a:off x="4205803" y="1771081"/>
            <a:ext cx="4657748" cy="263140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5"/>
          <a:srcRect l="4331" r="10421"/>
          <a:stretch/>
        </p:blipFill>
        <p:spPr>
          <a:xfrm>
            <a:off x="2411759" y="3861161"/>
            <a:ext cx="4032917" cy="266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646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994" y="1939081"/>
            <a:ext cx="2852367" cy="19021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198801"/>
            <a:ext cx="3117093" cy="20787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462" y="1848502"/>
            <a:ext cx="2720849" cy="18144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837" y="916415"/>
            <a:ext cx="2758109" cy="18393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046" y="3836682"/>
            <a:ext cx="3660098" cy="244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29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68144" y="6165304"/>
            <a:ext cx="2514600" cy="288925"/>
          </a:xfrm>
        </p:spPr>
        <p:txBody>
          <a:bodyPr/>
          <a:lstStyle/>
          <a:p>
            <a:fld id="{FCFC3142-DC85-4469-8B1E-42068BCCF310}" type="datetime1">
              <a:rPr lang="fr-CH" smtClean="0"/>
              <a:t>08.01.2017</a:t>
            </a:fld>
            <a:endParaRPr lang="fr-C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446" y="6165304"/>
            <a:ext cx="3352800" cy="432048"/>
          </a:xfrm>
        </p:spPr>
        <p:txBody>
          <a:bodyPr/>
          <a:lstStyle/>
          <a:p>
            <a:pPr algn="l"/>
            <a:r>
              <a:rPr lang="fr-CH" dirty="0" err="1"/>
              <a:t>Asosiasi</a:t>
            </a:r>
            <a:r>
              <a:rPr lang="fr-CH" dirty="0"/>
              <a:t> Indonesia </a:t>
            </a:r>
            <a:r>
              <a:rPr lang="fr-CH" dirty="0" err="1"/>
              <a:t>Jenewa</a:t>
            </a:r>
            <a:r>
              <a:rPr lang="fr-CH" dirty="0"/>
              <a:t> http://aijgeneva.wordpress.com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B7A65-D7D5-42D3-AE03-57B9A2012038}" type="slidenum">
              <a:rPr lang="fr-CH" smtClean="0"/>
              <a:t>11</a:t>
            </a:fld>
            <a:endParaRPr lang="fr-CH" dirty="0"/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555446" y="188640"/>
            <a:ext cx="8229600" cy="172819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fr-CH" sz="4000" b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Partisipasi</a:t>
            </a:r>
            <a:r>
              <a:rPr lang="fr-CH" sz="40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fr-CH" sz="4000" b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berbagai</a:t>
            </a:r>
            <a:r>
              <a:rPr lang="fr-CH" sz="40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sz="4000" b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Acara</a:t>
            </a:r>
            <a:r>
              <a:rPr lang="fr-CH" sz="40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br>
              <a:rPr lang="fr-CH" sz="28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CH" sz="28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</a:t>
            </a:r>
            <a:r>
              <a:rPr lang="fr-CH" sz="2800" b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Solidarity</a:t>
            </a:r>
            <a:r>
              <a:rPr lang="fr-CH" sz="28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Day, </a:t>
            </a:r>
            <a:r>
              <a:rPr lang="fr-CH" sz="2800" b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December</a:t>
            </a:r>
            <a:r>
              <a:rPr lang="fr-CH" sz="28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2016 - WHO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8472" y="1888691"/>
            <a:ext cx="3822523" cy="287146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676" y="3955206"/>
            <a:ext cx="3168000" cy="2376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608" y="3966455"/>
            <a:ext cx="3209099" cy="24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2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 txBox="1">
            <a:spLocks/>
          </p:cNvSpPr>
          <p:nvPr/>
        </p:nvSpPr>
        <p:spPr>
          <a:xfrm>
            <a:off x="457200" y="188640"/>
            <a:ext cx="8229600" cy="141156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C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MEMBERI BANTUAN KE INDONESIA:</a:t>
            </a:r>
            <a:br>
              <a:rPr lang="fr-C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CH" sz="2800" dirty="0"/>
              <a:t>DONASI KE GARUT– </a:t>
            </a:r>
            <a:r>
              <a:rPr lang="fr-CH" sz="2800" dirty="0" err="1"/>
              <a:t>September</a:t>
            </a:r>
            <a:r>
              <a:rPr lang="fr-CH" sz="2800" dirty="0"/>
              <a:t> 2016</a:t>
            </a:r>
            <a:endParaRPr lang="fr-CH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39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7308303" y="6084323"/>
            <a:ext cx="1697841" cy="288925"/>
          </a:xfrm>
        </p:spPr>
        <p:txBody>
          <a:bodyPr/>
          <a:lstStyle/>
          <a:p>
            <a:fld id="{F5BE0C26-A8E6-40D3-9B39-CB9559EE244B}" type="datetime1">
              <a:rPr lang="fr-CH" smtClean="0"/>
              <a:t>08.01.2017</a:t>
            </a:fld>
            <a:endParaRPr lang="fr-CH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139952" y="5949281"/>
            <a:ext cx="2307671" cy="423968"/>
          </a:xfrm>
        </p:spPr>
        <p:txBody>
          <a:bodyPr/>
          <a:lstStyle/>
          <a:p>
            <a:pPr algn="l"/>
            <a:r>
              <a:rPr lang="fr-CH" dirty="0" err="1"/>
              <a:t>Asosiasi</a:t>
            </a:r>
            <a:r>
              <a:rPr lang="fr-CH" dirty="0"/>
              <a:t> Indonesia </a:t>
            </a:r>
            <a:r>
              <a:rPr lang="fr-CH" dirty="0" err="1"/>
              <a:t>Jenewa</a:t>
            </a:r>
            <a:r>
              <a:rPr lang="fr-CH" dirty="0"/>
              <a:t> </a:t>
            </a:r>
          </a:p>
          <a:p>
            <a:pPr algn="l"/>
            <a:r>
              <a:rPr lang="fr-CH" dirty="0"/>
              <a:t>http://</a:t>
            </a:r>
            <a:r>
              <a:rPr lang="fr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aijgeneva.com</a:t>
            </a:r>
          </a:p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B7A65-D7D5-42D3-AE03-57B9A2012038}" type="slidenum">
              <a:rPr lang="fr-CH" smtClean="0"/>
              <a:t>13</a:t>
            </a:fld>
            <a:endParaRPr lang="fr-CH"/>
          </a:p>
        </p:txBody>
      </p:sp>
      <p:sp>
        <p:nvSpPr>
          <p:cNvPr id="9" name="Rectangle 8"/>
          <p:cNvSpPr/>
          <p:nvPr/>
        </p:nvSpPr>
        <p:spPr>
          <a:xfrm>
            <a:off x="2195736" y="476672"/>
            <a:ext cx="5112567" cy="10567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PUSAT INFORMASI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984" y="2012096"/>
            <a:ext cx="2671463" cy="3495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Étoile à 7 branches 7"/>
          <p:cNvSpPr/>
          <p:nvPr/>
        </p:nvSpPr>
        <p:spPr>
          <a:xfrm>
            <a:off x="593103" y="2924945"/>
            <a:ext cx="4700684" cy="267324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Website AIJ </a:t>
            </a:r>
            <a:r>
              <a:rPr lang="fr-C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http://aijgeneva.com</a:t>
            </a:r>
            <a:endParaRPr lang="fr-CH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C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</a:p>
          <a:p>
            <a:pPr algn="ctr"/>
            <a:r>
              <a:rPr lang="fr-CH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FaceBook</a:t>
            </a:r>
            <a:endParaRPr lang="fr-C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1527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body" idx="1"/>
          </p:nvPr>
        </p:nvSpPr>
        <p:spPr>
          <a:xfrm>
            <a:off x="921746" y="1196752"/>
            <a:ext cx="6347714" cy="3880773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H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CH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fr-C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B. </a:t>
            </a:r>
            <a:r>
              <a:rPr lang="fr-CH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fr-C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fr-C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AIJ 2016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012160" y="6309320"/>
            <a:ext cx="2514600" cy="288925"/>
          </a:xfrm>
        </p:spPr>
        <p:txBody>
          <a:bodyPr/>
          <a:lstStyle/>
          <a:p>
            <a:fld id="{FCFC3142-DC85-4469-8B1E-42068BCCF310}" type="datetime1">
              <a:rPr lang="fr-CH" smtClean="0"/>
              <a:t>08.01.2017</a:t>
            </a:fld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B7A65-D7D5-42D3-AE03-57B9A2012038}" type="slidenum">
              <a:rPr lang="fr-CH" smtClean="0"/>
              <a:t>14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158232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4807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indent="0"/>
            <a:r>
              <a:rPr lang="fr-CH" b="1" dirty="0" err="1">
                <a:latin typeface="Calibri" panose="020F0502020204030204" pitchFamily="34" charset="0"/>
                <a:cs typeface="Calibri" panose="020F0502020204030204" pitchFamily="34" charset="0"/>
              </a:rPr>
              <a:t>Struktur</a:t>
            </a:r>
            <a:r>
              <a:rPr lang="fr-CH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b="1" dirty="0" err="1">
                <a:latin typeface="Calibri" panose="020F0502020204030204" pitchFamily="34" charset="0"/>
                <a:cs typeface="Calibri" panose="020F0502020204030204" pitchFamily="34" charset="0"/>
              </a:rPr>
              <a:t>keuangan</a:t>
            </a:r>
            <a:r>
              <a:rPr lang="fr-CH" b="1" dirty="0">
                <a:latin typeface="Calibri" panose="020F0502020204030204" pitchFamily="34" charset="0"/>
                <a:cs typeface="Calibri" panose="020F0502020204030204" pitchFamily="34" charset="0"/>
              </a:rPr>
              <a:t> AIJ 2016: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96752"/>
            <a:ext cx="8229600" cy="492941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fr-CH" sz="2800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Pemasukan</a:t>
            </a:r>
            <a:r>
              <a:rPr lang="fr-CH" sz="2800" b="1" u="sng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r>
              <a:rPr lang="fr-CH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Iuran</a:t>
            </a:r>
            <a:r>
              <a:rPr lang="fr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30,- CHF / </a:t>
            </a:r>
            <a:r>
              <a:rPr lang="fr-CH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fr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per orang / per </a:t>
            </a:r>
            <a:r>
              <a:rPr lang="fr-CH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keluarga</a:t>
            </a:r>
            <a:endParaRPr lang="fr-C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CH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Koordinasi</a:t>
            </a:r>
            <a:r>
              <a:rPr lang="fr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kegiatan2: 10%  dari total </a:t>
            </a:r>
            <a:r>
              <a:rPr lang="fr-CH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penjualan</a:t>
            </a:r>
            <a:endParaRPr lang="fr-C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3">
              <a:buFont typeface="Wingdings" panose="05000000000000000000" pitchFamily="2" charset="2"/>
              <a:buChar char="Ø"/>
            </a:pPr>
            <a:r>
              <a:rPr lang="fr-CH" sz="20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Bazaar</a:t>
            </a:r>
            <a:r>
              <a:rPr lang="fr-CH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WHO </a:t>
            </a:r>
            <a:r>
              <a:rPr lang="fr-CH" sz="20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December</a:t>
            </a:r>
            <a:r>
              <a:rPr lang="fr-CH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2015 dan </a:t>
            </a:r>
            <a:r>
              <a:rPr lang="fr-CH" sz="20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December</a:t>
            </a:r>
            <a:r>
              <a:rPr lang="fr-CH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2016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fr-CH" sz="20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Bazaar</a:t>
            </a:r>
            <a:r>
              <a:rPr lang="fr-CH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sz="20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tahunan</a:t>
            </a:r>
            <a:r>
              <a:rPr lang="fr-CH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AIJ 17 </a:t>
            </a:r>
            <a:r>
              <a:rPr lang="fr-CH" sz="20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September</a:t>
            </a:r>
            <a:r>
              <a:rPr lang="fr-CH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2016</a:t>
            </a:r>
            <a:endParaRPr lang="fr-CH" sz="20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r-CH" sz="2800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Pengeluaran</a:t>
            </a:r>
            <a:r>
              <a:rPr lang="fr-CH" sz="2800" b="1" u="sng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r>
              <a:rPr lang="sv-SE" sz="2000" b="1" noProof="1">
                <a:solidFill>
                  <a:srgbClr val="1717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-108" charset="0"/>
                <a:cs typeface="Arial" charset="0"/>
              </a:rPr>
              <a:t>Sewa gedung</a:t>
            </a:r>
          </a:p>
          <a:p>
            <a:r>
              <a:rPr lang="fr-CH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fr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konsumsi</a:t>
            </a:r>
            <a:r>
              <a:rPr lang="fr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fr-CH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Bazaar</a:t>
            </a:r>
            <a:r>
              <a:rPr lang="fr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CH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Pertemuan</a:t>
            </a:r>
            <a:r>
              <a:rPr lang="fr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Tahunan</a:t>
            </a:r>
            <a:r>
              <a:rPr lang="fr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CH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Pertemuan</a:t>
            </a:r>
            <a:r>
              <a:rPr lang="fr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Muda-Mudi</a:t>
            </a:r>
            <a:r>
              <a:rPr lang="fr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 meeting </a:t>
            </a:r>
            <a:r>
              <a:rPr lang="fr-CH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komite</a:t>
            </a:r>
            <a:r>
              <a:rPr lang="fr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 dll</a:t>
            </a:r>
          </a:p>
          <a:p>
            <a:r>
              <a:rPr lang="fr-CH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Biaya</a:t>
            </a:r>
            <a:r>
              <a:rPr lang="fr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lainnya</a:t>
            </a:r>
            <a:r>
              <a:rPr lang="fr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CH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kado</a:t>
            </a:r>
            <a:r>
              <a:rPr lang="fr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dll</a:t>
            </a:r>
          </a:p>
          <a:p>
            <a:r>
              <a:rPr lang="fr-CH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Donasi</a:t>
            </a:r>
            <a:r>
              <a:rPr lang="fr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ke</a:t>
            </a:r>
            <a:r>
              <a:rPr lang="fr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Indonesia: </a:t>
            </a:r>
            <a:r>
              <a:rPr lang="fr-CH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banjir</a:t>
            </a:r>
            <a:r>
              <a:rPr lang="fr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di Garut, Indonesia</a:t>
            </a:r>
          </a:p>
          <a:p>
            <a:endParaRPr lang="fr-C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C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v-SE" b="1" noProof="1">
              <a:solidFill>
                <a:srgbClr val="1717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-108" charset="0"/>
              <a:cs typeface="Arial" charset="0"/>
            </a:endParaRPr>
          </a:p>
          <a:p>
            <a:pPr marL="0" indent="0">
              <a:buNone/>
            </a:pPr>
            <a:endParaRPr lang="fr-CH" dirty="0"/>
          </a:p>
          <a:p>
            <a:pPr marL="0" indent="0">
              <a:buNone/>
            </a:pPr>
            <a:endParaRPr lang="fr-CH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940152" y="6309320"/>
            <a:ext cx="2514600" cy="288925"/>
          </a:xfrm>
        </p:spPr>
        <p:txBody>
          <a:bodyPr/>
          <a:lstStyle/>
          <a:p>
            <a:fld id="{FCFC3142-DC85-4469-8B1E-42068BCCF310}" type="datetime1">
              <a:rPr lang="fr-CH" smtClean="0"/>
              <a:t>08.01.2017</a:t>
            </a:fld>
            <a:endParaRPr lang="fr-CH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67544" y="6237312"/>
            <a:ext cx="3352800" cy="432048"/>
          </a:xfrm>
        </p:spPr>
        <p:txBody>
          <a:bodyPr/>
          <a:lstStyle/>
          <a:p>
            <a:pPr algn="l"/>
            <a:r>
              <a:rPr lang="fr-CH" dirty="0" err="1"/>
              <a:t>Asosiasi</a:t>
            </a:r>
            <a:r>
              <a:rPr lang="fr-CH" dirty="0"/>
              <a:t> Indonesia </a:t>
            </a:r>
            <a:r>
              <a:rPr lang="fr-CH" dirty="0" err="1"/>
              <a:t>Jenewa</a:t>
            </a:r>
            <a:r>
              <a:rPr lang="fr-CH" dirty="0"/>
              <a:t> http://aijgeneva.wordpress.com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B7A65-D7D5-42D3-AE03-57B9A2012038}" type="slidenum">
              <a:rPr lang="fr-CH" smtClean="0"/>
              <a:t>15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821753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066184" y="6479657"/>
            <a:ext cx="2514600" cy="288925"/>
          </a:xfrm>
        </p:spPr>
        <p:txBody>
          <a:bodyPr/>
          <a:lstStyle/>
          <a:p>
            <a:pPr algn="r"/>
            <a:fld id="{CCD65098-C6F0-4D89-B8C3-8DAD47F15E02}" type="datetime1">
              <a:rPr lang="fr-CH" smtClean="0"/>
              <a:pPr algn="r"/>
              <a:t>08.01.2017</a:t>
            </a:fld>
            <a:endParaRPr lang="fr-CH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67544" y="6453336"/>
            <a:ext cx="3352800" cy="288925"/>
          </a:xfrm>
        </p:spPr>
        <p:txBody>
          <a:bodyPr/>
          <a:lstStyle/>
          <a:p>
            <a:pPr algn="l"/>
            <a:r>
              <a:rPr lang="fr-CH" dirty="0" err="1"/>
              <a:t>Asosiasi</a:t>
            </a:r>
            <a:r>
              <a:rPr lang="fr-CH" dirty="0"/>
              <a:t> Indonesia </a:t>
            </a:r>
            <a:r>
              <a:rPr lang="fr-CH" dirty="0" err="1"/>
              <a:t>Jenewa</a:t>
            </a:r>
            <a:r>
              <a:rPr lang="fr-CH" dirty="0"/>
              <a:t> http://aijgeneva.wordpress.com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93" y="476672"/>
            <a:ext cx="7416824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4181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B7A65-D7D5-42D3-AE03-57B9A2012038}" type="slidenum">
              <a:rPr lang="fr-CH" smtClean="0"/>
              <a:t>17</a:t>
            </a:fld>
            <a:endParaRPr lang="fr-CH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322488"/>
            <a:ext cx="7416824" cy="60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32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993837" y="6381328"/>
            <a:ext cx="2514600" cy="288925"/>
          </a:xfrm>
        </p:spPr>
        <p:txBody>
          <a:bodyPr/>
          <a:lstStyle/>
          <a:p>
            <a:fld id="{0655ACD6-A667-4B76-9DB8-1C0D53E29680}" type="datetime1">
              <a:rPr lang="fr-CH" smtClean="0"/>
              <a:t>08.01.2017</a:t>
            </a:fld>
            <a:endParaRPr lang="fr-CH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539552" y="6381328"/>
            <a:ext cx="3352800" cy="288925"/>
          </a:xfrm>
        </p:spPr>
        <p:txBody>
          <a:bodyPr/>
          <a:lstStyle/>
          <a:p>
            <a:pPr algn="l"/>
            <a:r>
              <a:rPr lang="fr-CH" dirty="0" err="1"/>
              <a:t>Asosiasi</a:t>
            </a:r>
            <a:r>
              <a:rPr lang="fr-CH" dirty="0"/>
              <a:t> Indonesia </a:t>
            </a:r>
            <a:r>
              <a:rPr lang="fr-CH" dirty="0" err="1"/>
              <a:t>Jenewa</a:t>
            </a:r>
            <a:r>
              <a:rPr lang="fr-CH" dirty="0"/>
              <a:t> http://aijgeneva.wordpress.com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7704856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070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717433" y="6093296"/>
            <a:ext cx="2514600" cy="288925"/>
          </a:xfrm>
        </p:spPr>
        <p:txBody>
          <a:bodyPr/>
          <a:lstStyle/>
          <a:p>
            <a:fld id="{36CFC0A9-0C1B-4777-8451-D1BDB87293D8}" type="datetime1">
              <a:rPr lang="fr-CH" smtClean="0"/>
              <a:t>08.01.2017</a:t>
            </a:fld>
            <a:endParaRPr lang="fr-CH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755576" y="5949280"/>
            <a:ext cx="3352800" cy="288925"/>
          </a:xfrm>
        </p:spPr>
        <p:txBody>
          <a:bodyPr/>
          <a:lstStyle/>
          <a:p>
            <a:pPr algn="l"/>
            <a:r>
              <a:rPr lang="fr-CH" dirty="0" err="1"/>
              <a:t>Asosiasi</a:t>
            </a:r>
            <a:r>
              <a:rPr lang="fr-CH" dirty="0"/>
              <a:t> Indonesia </a:t>
            </a:r>
            <a:r>
              <a:rPr lang="fr-CH" dirty="0" err="1"/>
              <a:t>Jenewa</a:t>
            </a:r>
            <a:r>
              <a:rPr lang="fr-CH" dirty="0"/>
              <a:t> </a:t>
            </a:r>
          </a:p>
          <a:p>
            <a:pPr algn="l"/>
            <a:r>
              <a:rPr lang="fr-CH" dirty="0"/>
              <a:t>http://</a:t>
            </a:r>
            <a:r>
              <a:rPr lang="fr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aijgeneva.com</a:t>
            </a:r>
          </a:p>
          <a:p>
            <a:r>
              <a:rPr lang="fr-CH" dirty="0"/>
              <a:t>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B7A65-D7D5-42D3-AE03-57B9A2012038}" type="slidenum">
              <a:rPr lang="fr-CH" smtClean="0"/>
              <a:t>19</a:t>
            </a:fld>
            <a:endParaRPr lang="fr-CH"/>
          </a:p>
        </p:txBody>
      </p:sp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1733341736"/>
              </p:ext>
            </p:extLst>
          </p:nvPr>
        </p:nvGraphicFramePr>
        <p:xfrm>
          <a:off x="395536" y="1805716"/>
          <a:ext cx="8496944" cy="3783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le 7"/>
          <p:cNvSpPr/>
          <p:nvPr/>
        </p:nvSpPr>
        <p:spPr>
          <a:xfrm>
            <a:off x="755576" y="908720"/>
            <a:ext cx="770485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fr-C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SALDO AIJ – </a:t>
            </a:r>
            <a:r>
              <a:rPr lang="fr-CH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December</a:t>
            </a:r>
            <a:r>
              <a:rPr lang="fr-C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2016</a:t>
            </a:r>
            <a:br>
              <a:rPr lang="fr-C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CH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02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6804248" y="6381328"/>
            <a:ext cx="1650504" cy="288925"/>
          </a:xfrm>
        </p:spPr>
        <p:txBody>
          <a:bodyPr/>
          <a:lstStyle/>
          <a:p>
            <a:fld id="{F7C28081-8EF8-477F-BB53-FAADDD7AA5A7}" type="datetime1">
              <a:rPr lang="fr-CH" smtClean="0"/>
              <a:t>08.01.2017</a:t>
            </a:fld>
            <a:endParaRPr lang="fr-CH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467544" y="6309320"/>
            <a:ext cx="3352800" cy="288925"/>
          </a:xfrm>
        </p:spPr>
        <p:txBody>
          <a:bodyPr/>
          <a:lstStyle/>
          <a:p>
            <a:pPr algn="l"/>
            <a:r>
              <a:rPr lang="fr-CH" dirty="0" err="1"/>
              <a:t>Asosiasi</a:t>
            </a:r>
            <a:r>
              <a:rPr lang="fr-CH" dirty="0"/>
              <a:t> Indonesia </a:t>
            </a:r>
            <a:r>
              <a:rPr lang="fr-CH" dirty="0" err="1"/>
              <a:t>Jenewa</a:t>
            </a:r>
            <a:r>
              <a:rPr lang="fr-CH" dirty="0"/>
              <a:t> </a:t>
            </a:r>
          </a:p>
          <a:p>
            <a:pPr algn="l"/>
            <a:r>
              <a:rPr lang="fr-CH" dirty="0"/>
              <a:t>http://</a:t>
            </a:r>
            <a:r>
              <a:rPr lang="fr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aijgeneva.com</a:t>
            </a:r>
          </a:p>
          <a:p>
            <a:endParaRPr lang="fr-CH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B7A65-D7D5-42D3-AE03-57B9A2012038}" type="slidenum">
              <a:rPr lang="fr-CH" smtClean="0"/>
              <a:t>20</a:t>
            </a:fld>
            <a:endParaRPr lang="fr-CH"/>
          </a:p>
        </p:txBody>
      </p:sp>
      <p:sp>
        <p:nvSpPr>
          <p:cNvPr id="7" name="ZoneTexte 6"/>
          <p:cNvSpPr txBox="1"/>
          <p:nvPr/>
        </p:nvSpPr>
        <p:spPr>
          <a:xfrm>
            <a:off x="1835696" y="332656"/>
            <a:ext cx="5609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IURAN 2016</a:t>
            </a:r>
          </a:p>
        </p:txBody>
      </p:sp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2422103"/>
              </p:ext>
            </p:extLst>
          </p:nvPr>
        </p:nvGraphicFramePr>
        <p:xfrm>
          <a:off x="1495044" y="1076222"/>
          <a:ext cx="5334000" cy="5172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Worksheet" r:id="rId4" imgW="5333815" imgH="5171922" progId="Excel.Sheet.12">
                  <p:embed/>
                </p:oleObj>
              </mc:Choice>
              <mc:Fallback>
                <p:oleObj name="Worksheet" r:id="rId4" imgW="5333815" imgH="517192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95044" y="1076222"/>
                        <a:ext cx="5334000" cy="5172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653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20080"/>
          </a:xfrm>
        </p:spPr>
        <p:txBody>
          <a:bodyPr/>
          <a:lstStyle/>
          <a:p>
            <a:r>
              <a:rPr lang="it-IT" altLang="zh-CN" sz="3200" b="1" dirty="0">
                <a:solidFill>
                  <a:srgbClr val="9D35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C. Rencana Kegiatan AIJ 2017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68144" y="6165304"/>
            <a:ext cx="2514600" cy="288925"/>
          </a:xfrm>
        </p:spPr>
        <p:txBody>
          <a:bodyPr/>
          <a:lstStyle/>
          <a:p>
            <a:fld id="{3AC00A0C-C6FF-4BD2-8918-529D300FD6CE}" type="datetime1">
              <a:rPr lang="fr-CH" smtClean="0"/>
              <a:t>08.01.2017</a:t>
            </a:fld>
            <a:endParaRPr lang="fr-C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3568" y="6093296"/>
            <a:ext cx="3352800" cy="288925"/>
          </a:xfrm>
        </p:spPr>
        <p:txBody>
          <a:bodyPr/>
          <a:lstStyle/>
          <a:p>
            <a:pPr algn="l"/>
            <a:r>
              <a:rPr lang="fr-CH" dirty="0" err="1"/>
              <a:t>Asosiasi</a:t>
            </a:r>
            <a:r>
              <a:rPr lang="fr-CH" dirty="0"/>
              <a:t> Indonesia </a:t>
            </a:r>
            <a:r>
              <a:rPr lang="fr-CH" dirty="0" err="1"/>
              <a:t>Jenewa</a:t>
            </a:r>
            <a:r>
              <a:rPr lang="fr-CH" dirty="0"/>
              <a:t> http://aijgeneva.wordpress.com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B7A65-D7D5-42D3-AE03-57B9A2012038}" type="slidenum">
              <a:rPr lang="fr-CH" smtClean="0"/>
              <a:t>21</a:t>
            </a:fld>
            <a:endParaRPr lang="fr-CH"/>
          </a:p>
        </p:txBody>
      </p:sp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2062396532"/>
              </p:ext>
            </p:extLst>
          </p:nvPr>
        </p:nvGraphicFramePr>
        <p:xfrm>
          <a:off x="683568" y="1052736"/>
          <a:ext cx="828092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6290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598" y="548680"/>
            <a:ext cx="7994849" cy="1224136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fr-C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KOMITE AIJ 2017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598" y="2160590"/>
            <a:ext cx="7989170" cy="3880773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fr-CH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r-CH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Ketua</a:t>
            </a:r>
            <a:r>
              <a:rPr lang="fr-CH" sz="2400" b="1" dirty="0"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fr-CH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Leoniria</a:t>
            </a:r>
            <a:r>
              <a:rPr lang="fr-CH" sz="2400" b="1" dirty="0">
                <a:latin typeface="Calibri" panose="020F0502020204030204" pitchFamily="34" charset="0"/>
                <a:cs typeface="Calibri" panose="020F0502020204030204" pitchFamily="34" charset="0"/>
              </a:rPr>
              <a:t> Anwar (</a:t>
            </a:r>
            <a:r>
              <a:rPr lang="fr-CH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mencakup</a:t>
            </a:r>
            <a:r>
              <a:rPr lang="fr-CH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Koordinator</a:t>
            </a:r>
            <a:r>
              <a:rPr lang="fr-CH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Kegiatan</a:t>
            </a:r>
            <a:r>
              <a:rPr lang="fr-CH" sz="24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0" indent="0">
              <a:buNone/>
            </a:pPr>
            <a:endParaRPr lang="fr-CH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r-CH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Bendahara</a:t>
            </a:r>
            <a:r>
              <a:rPr lang="fr-CH" sz="2400" b="1" dirty="0"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fr-CH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Administrasi</a:t>
            </a:r>
            <a:r>
              <a:rPr lang="fr-CH" sz="2400" b="1" dirty="0"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fr-CH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Chinny</a:t>
            </a:r>
            <a:r>
              <a:rPr lang="fr-CH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Pahud</a:t>
            </a:r>
            <a:endParaRPr lang="fr-CH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fr-CH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r-CH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Koordinator</a:t>
            </a:r>
            <a:r>
              <a:rPr lang="fr-CH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Komunikasi</a:t>
            </a:r>
            <a:r>
              <a:rPr lang="fr-CH" sz="2400" b="1" dirty="0">
                <a:latin typeface="Calibri" panose="020F0502020204030204" pitchFamily="34" charset="0"/>
                <a:cs typeface="Calibri" panose="020F0502020204030204" pitchFamily="34" charset="0"/>
              </a:rPr>
              <a:t> (+ </a:t>
            </a:r>
            <a:r>
              <a:rPr lang="fr-CH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Website</a:t>
            </a:r>
            <a:r>
              <a:rPr lang="fr-CH" sz="2400" b="1" dirty="0">
                <a:latin typeface="Calibri" panose="020F0502020204030204" pitchFamily="34" charset="0"/>
                <a:cs typeface="Calibri" panose="020F0502020204030204" pitchFamily="34" charset="0"/>
              </a:rPr>
              <a:t>): </a:t>
            </a:r>
            <a:r>
              <a:rPr lang="fr-CH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Cessy</a:t>
            </a:r>
            <a:r>
              <a:rPr lang="fr-CH" sz="2400" b="1" dirty="0">
                <a:latin typeface="Calibri" panose="020F0502020204030204" pitchFamily="34" charset="0"/>
                <a:cs typeface="Calibri" panose="020F0502020204030204" pitchFamily="34" charset="0"/>
              </a:rPr>
              <a:t> Karina (</a:t>
            </a:r>
            <a:r>
              <a:rPr lang="fr-CH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dibantu</a:t>
            </a:r>
            <a:r>
              <a:rPr lang="fr-CH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oleh</a:t>
            </a:r>
            <a:r>
              <a:rPr lang="fr-CH" sz="2400" b="1" dirty="0">
                <a:latin typeface="Calibri" panose="020F0502020204030204" pitchFamily="34" charset="0"/>
                <a:cs typeface="Calibri" panose="020F0502020204030204" pitchFamily="34" charset="0"/>
              </a:rPr>
              <a:t> Wasih)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084168" y="6309320"/>
            <a:ext cx="2514600" cy="288925"/>
          </a:xfrm>
        </p:spPr>
        <p:txBody>
          <a:bodyPr/>
          <a:lstStyle/>
          <a:p>
            <a:fld id="{FCFC3142-DC85-4469-8B1E-42068BCCF310}" type="datetime1">
              <a:rPr lang="fr-CH" smtClean="0"/>
              <a:t>08.01.2017</a:t>
            </a:fld>
            <a:endParaRPr lang="fr-CH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23528" y="6237312"/>
            <a:ext cx="3352800" cy="288925"/>
          </a:xfrm>
        </p:spPr>
        <p:txBody>
          <a:bodyPr/>
          <a:lstStyle/>
          <a:p>
            <a:pPr algn="l"/>
            <a:r>
              <a:rPr lang="fr-CH" dirty="0" err="1"/>
              <a:t>Asosiasi</a:t>
            </a:r>
            <a:r>
              <a:rPr lang="fr-CH" dirty="0"/>
              <a:t> Indonesia </a:t>
            </a:r>
            <a:r>
              <a:rPr lang="fr-CH" dirty="0" err="1"/>
              <a:t>Jenewa</a:t>
            </a:r>
            <a:r>
              <a:rPr lang="fr-CH" dirty="0"/>
              <a:t> </a:t>
            </a:r>
          </a:p>
          <a:p>
            <a:pPr algn="l"/>
            <a:r>
              <a:rPr lang="fr-CH" dirty="0"/>
              <a:t>http://</a:t>
            </a:r>
            <a:r>
              <a:rPr lang="fr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aijgeneva.com</a:t>
            </a:r>
          </a:p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B7A65-D7D5-42D3-AE03-57B9A2012038}" type="slidenum">
              <a:rPr lang="fr-CH" smtClean="0"/>
              <a:t>22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7569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36612" y="1340768"/>
            <a:ext cx="8686800" cy="452596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C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HERMANN" panose="02000000000000000000" pitchFamily="2" charset="0"/>
              </a:rPr>
              <a:t>TERIMA KASIH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660232" y="6237312"/>
            <a:ext cx="1650504" cy="288925"/>
          </a:xfrm>
        </p:spPr>
        <p:txBody>
          <a:bodyPr/>
          <a:lstStyle/>
          <a:p>
            <a:fld id="{79C070F8-46D3-4903-BA0B-B192DDC97F19}" type="datetime1">
              <a:rPr lang="fr-CH" smtClean="0"/>
              <a:t>08.01.2017</a:t>
            </a:fld>
            <a:endParaRPr lang="fr-CH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23528" y="6093296"/>
            <a:ext cx="2520280" cy="504056"/>
          </a:xfrm>
        </p:spPr>
        <p:txBody>
          <a:bodyPr/>
          <a:lstStyle/>
          <a:p>
            <a:pPr algn="l"/>
            <a:r>
              <a:rPr lang="fr-CH" dirty="0" err="1"/>
              <a:t>Asosiasi</a:t>
            </a:r>
            <a:r>
              <a:rPr lang="fr-CH" dirty="0"/>
              <a:t> Indonesia </a:t>
            </a:r>
            <a:r>
              <a:rPr lang="fr-CH" dirty="0" err="1"/>
              <a:t>Jenewa</a:t>
            </a:r>
            <a:r>
              <a:rPr lang="fr-CH" dirty="0"/>
              <a:t> </a:t>
            </a:r>
          </a:p>
          <a:p>
            <a:pPr algn="l"/>
            <a:r>
              <a:rPr lang="fr-CH" dirty="0"/>
              <a:t>http://</a:t>
            </a:r>
            <a:r>
              <a:rPr lang="fr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aijgeneva.com</a:t>
            </a:r>
          </a:p>
          <a:p>
            <a:endParaRPr lang="fr-CH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B7A65-D7D5-42D3-AE03-57B9A2012038}" type="slidenum">
              <a:rPr lang="fr-CH" smtClean="0"/>
              <a:t>23</a:t>
            </a:fld>
            <a:endParaRPr lang="fr-CH"/>
          </a:p>
        </p:txBody>
      </p:sp>
      <p:sp>
        <p:nvSpPr>
          <p:cNvPr id="6" name="DownRibbonSharp"/>
          <p:cNvSpPr>
            <a:spLocks noEditPoints="1" noChangeArrowheads="1"/>
          </p:cNvSpPr>
          <p:nvPr/>
        </p:nvSpPr>
        <p:spPr bwMode="auto">
          <a:xfrm>
            <a:off x="1115616" y="2780928"/>
            <a:ext cx="7128792" cy="2408460"/>
          </a:xfrm>
          <a:custGeom>
            <a:avLst/>
            <a:gdLst>
              <a:gd name="G0" fmla="+- 0 0 0"/>
              <a:gd name="G1" fmla="+- 5400 0 0"/>
              <a:gd name="G2" fmla="+- 5400 2700 0"/>
              <a:gd name="G3" fmla="+- 21600 0 G2"/>
              <a:gd name="G4" fmla="+- 21600 0 G1"/>
              <a:gd name="G5" fmla="+- 21600 0 2700"/>
              <a:gd name="G6" fmla="*/ G5 1 2"/>
              <a:gd name="G7" fmla="+- 2700 0 0"/>
              <a:gd name="T0" fmla="*/ 10800 w 21600"/>
              <a:gd name="T1" fmla="*/ 2700 h 21600"/>
              <a:gd name="T2" fmla="*/ 2700 w 21600"/>
              <a:gd name="T3" fmla="*/ 9450 h 21600"/>
              <a:gd name="T4" fmla="*/ 10800 w 21600"/>
              <a:gd name="T5" fmla="*/ 21600 h 21600"/>
              <a:gd name="T6" fmla="*/ 18900 w 21600"/>
              <a:gd name="T7" fmla="*/ 94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G1 w 21600"/>
              <a:gd name="T13" fmla="*/ G7 h 21600"/>
              <a:gd name="T14" fmla="*/ G4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0"/>
                </a:moveTo>
                <a:lnTo>
                  <a:pt x="8100" y="0"/>
                </a:lnTo>
                <a:lnTo>
                  <a:pt x="8100" y="2700"/>
                </a:lnTo>
                <a:lnTo>
                  <a:pt x="13500" y="2700"/>
                </a:lnTo>
                <a:lnTo>
                  <a:pt x="13500" y="0"/>
                </a:lnTo>
                <a:lnTo>
                  <a:pt x="21600" y="0"/>
                </a:lnTo>
                <a:lnTo>
                  <a:pt x="18900" y="9450"/>
                </a:lnTo>
                <a:lnTo>
                  <a:pt x="21600" y="18900"/>
                </a:lnTo>
                <a:lnTo>
                  <a:pt x="16200" y="189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18900"/>
                </a:lnTo>
                <a:lnTo>
                  <a:pt x="0" y="18900"/>
                </a:lnTo>
                <a:lnTo>
                  <a:pt x="2700" y="9450"/>
                </a:lnTo>
                <a:close/>
              </a:path>
              <a:path w="21600" h="21600" fill="none" extrusionOk="0">
                <a:moveTo>
                  <a:pt x="8100" y="2700"/>
                </a:moveTo>
                <a:lnTo>
                  <a:pt x="5400" y="2700"/>
                </a:lnTo>
                <a:lnTo>
                  <a:pt x="5400" y="18900"/>
                </a:lnTo>
              </a:path>
              <a:path w="21600" h="21600" fill="none" extrusionOk="0">
                <a:moveTo>
                  <a:pt x="5400" y="2700"/>
                </a:moveTo>
                <a:lnTo>
                  <a:pt x="8100" y="0"/>
                </a:lnTo>
              </a:path>
              <a:path w="21600" h="21600" fill="none" extrusionOk="0">
                <a:moveTo>
                  <a:pt x="13500" y="2700"/>
                </a:moveTo>
                <a:lnTo>
                  <a:pt x="16200" y="2700"/>
                </a:lnTo>
                <a:lnTo>
                  <a:pt x="16200" y="18900"/>
                </a:lnTo>
              </a:path>
              <a:path w="21600" h="21600" fill="none" extrusionOk="0">
                <a:moveTo>
                  <a:pt x="16200" y="2700"/>
                </a:moveTo>
                <a:lnTo>
                  <a:pt x="13500" y="0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fr-CH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JULIAN" panose="02000000000000000000" pitchFamily="2" charset="0"/>
            </a:endParaRPr>
          </a:p>
          <a:p>
            <a:pPr algn="ctr"/>
            <a:r>
              <a:rPr lang="fr-CH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ERKLEY" panose="02000000000000000000" pitchFamily="2" charset="0"/>
              </a:rPr>
              <a:t>Pendaftaran</a:t>
            </a:r>
            <a:r>
              <a:rPr lang="fr-CH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ERKLEY" panose="02000000000000000000" pitchFamily="2" charset="0"/>
              </a:rPr>
              <a:t> </a:t>
            </a:r>
            <a:r>
              <a:rPr lang="fr-CH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ERKLEY" panose="02000000000000000000" pitchFamily="2" charset="0"/>
              </a:rPr>
              <a:t>Anggota</a:t>
            </a:r>
            <a:r>
              <a:rPr lang="fr-CH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ERKLEY" panose="02000000000000000000" pitchFamily="2" charset="0"/>
              </a:rPr>
              <a:t> 2017</a:t>
            </a:r>
          </a:p>
        </p:txBody>
      </p:sp>
    </p:spTree>
    <p:extLst>
      <p:ext uri="{BB962C8B-B14F-4D97-AF65-F5344CB8AC3E}">
        <p14:creationId xmlns:p14="http://schemas.microsoft.com/office/powerpoint/2010/main" val="408735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1595</TotalTime>
  <Words>553</Words>
  <Application>Microsoft Office PowerPoint</Application>
  <PresentationFormat>Affichage à l'écran (4:3)</PresentationFormat>
  <Paragraphs>200</Paragraphs>
  <Slides>23</Slides>
  <Notes>21</Notes>
  <HiddenSlides>0</HiddenSlides>
  <MMClips>0</MMClips>
  <ScaleCrop>false</ScaleCrop>
  <HeadingPairs>
    <vt:vector size="8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7" baseType="lpstr">
      <vt:lpstr>Algerian</vt:lpstr>
      <vt:lpstr>AR BERKLEY</vt:lpstr>
      <vt:lpstr>AR CENA</vt:lpstr>
      <vt:lpstr>AR HERMANN</vt:lpstr>
      <vt:lpstr>AR JULIAN</vt:lpstr>
      <vt:lpstr>Arial</vt:lpstr>
      <vt:lpstr>Calibri</vt:lpstr>
      <vt:lpstr>方正姚体</vt:lpstr>
      <vt:lpstr>Times New Roman</vt:lpstr>
      <vt:lpstr>Trebuchet MS</vt:lpstr>
      <vt:lpstr>Wingdings</vt:lpstr>
      <vt:lpstr>Wingdings 3</vt:lpstr>
      <vt:lpstr>Facette</vt:lpstr>
      <vt:lpstr>Worksheet</vt:lpstr>
      <vt:lpstr>Présentation PowerPoint</vt:lpstr>
      <vt:lpstr>Selamat Datang  di pertemuan tahunan ke-5 Asosiasi Indonesia Jenewa 24 Februari 2017</vt:lpstr>
      <vt:lpstr>Isi Laporan</vt:lpstr>
      <vt:lpstr>Executive Summary </vt:lpstr>
      <vt:lpstr>A. Laporan Kegiatan AIJ di tahun 2016</vt:lpstr>
      <vt:lpstr>Organisasi Acara-Acara :  PERTEMUAN MUDA-MUDI, Feb and Mai 2016</vt:lpstr>
      <vt:lpstr>Winter Outing – LES MOSSES – Maret 2016</vt:lpstr>
      <vt:lpstr>Summer Outing : Rafting dan Piknik – Agustus 2016</vt:lpstr>
      <vt:lpstr>Organisasi Acara-Acara : BAZAAR TAHUNAN AIJ – 17 SEPTEMBER 2016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Struktur keuangan AIJ 2016: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C. Rencana Kegiatan AIJ 2017</vt:lpstr>
      <vt:lpstr>KOMITE AIJ 2017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Chinny</dc:creator>
  <cp:lastModifiedBy>chinny pahud</cp:lastModifiedBy>
  <cp:revision>137</cp:revision>
  <cp:lastPrinted>2016-10-19T09:30:17Z</cp:lastPrinted>
  <dcterms:created xsi:type="dcterms:W3CDTF">2010-06-06T10:08:44Z</dcterms:created>
  <dcterms:modified xsi:type="dcterms:W3CDTF">2017-01-08T18:34:10Z</dcterms:modified>
</cp:coreProperties>
</file>