
<file path=[Content_Types].xml><?xml version="1.0" encoding="utf-8"?>
<Types xmlns="http://schemas.openxmlformats.org/package/2006/content-types">
  <Default Extension="emf" ContentType="image/x-emf"/>
  <Default Extension="gif" ContentType="image/gif"/>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27"/>
  </p:notesMasterIdLst>
  <p:sldIdLst>
    <p:sldId id="256" r:id="rId2"/>
    <p:sldId id="260" r:id="rId3"/>
    <p:sldId id="261" r:id="rId4"/>
    <p:sldId id="278" r:id="rId5"/>
    <p:sldId id="259" r:id="rId6"/>
    <p:sldId id="281" r:id="rId7"/>
    <p:sldId id="262" r:id="rId8"/>
    <p:sldId id="282" r:id="rId9"/>
    <p:sldId id="264" r:id="rId10"/>
    <p:sldId id="280" r:id="rId11"/>
    <p:sldId id="265" r:id="rId12"/>
    <p:sldId id="283" r:id="rId13"/>
    <p:sldId id="266" r:id="rId14"/>
    <p:sldId id="267" r:id="rId15"/>
    <p:sldId id="263" r:id="rId16"/>
    <p:sldId id="269" r:id="rId17"/>
    <p:sldId id="276" r:id="rId18"/>
    <p:sldId id="277" r:id="rId19"/>
    <p:sldId id="271" r:id="rId20"/>
    <p:sldId id="279" r:id="rId21"/>
    <p:sldId id="272" r:id="rId22"/>
    <p:sldId id="273" r:id="rId23"/>
    <p:sldId id="284" r:id="rId24"/>
    <p:sldId id="275" r:id="rId25"/>
    <p:sldId id="27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ACD8"/>
    <a:srgbClr val="968DC7"/>
    <a:srgbClr val="FFD5C6"/>
    <a:srgbClr val="FFC6BD"/>
    <a:srgbClr val="F6BFB6"/>
    <a:srgbClr val="E7948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137"/>
    <p:restoredTop sz="85874"/>
  </p:normalViewPr>
  <p:slideViewPr>
    <p:cSldViewPr snapToGrid="0" snapToObjects="1">
      <p:cViewPr varScale="1">
        <p:scale>
          <a:sx n="57" d="100"/>
          <a:sy n="57" d="100"/>
        </p:scale>
        <p:origin x="32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95964C-04B7-3D41-BF32-E1644D4633A0}" type="doc">
      <dgm:prSet loTypeId="urn:microsoft.com/office/officeart/2005/8/layout/vList6" loCatId="" qsTypeId="urn:microsoft.com/office/officeart/2005/8/quickstyle/simple1" qsCatId="simple" csTypeId="urn:microsoft.com/office/officeart/2005/8/colors/accent1_2" csCatId="accent1" phldr="1"/>
      <dgm:spPr/>
      <dgm:t>
        <a:bodyPr/>
        <a:lstStyle/>
        <a:p>
          <a:endParaRPr lang="en-US"/>
        </a:p>
      </dgm:t>
    </dgm:pt>
    <dgm:pt modelId="{5A7674B2-30D5-3240-8CB4-E16954C11D4F}">
      <dgm:prSet phldrT="[Text]" custT="1"/>
      <dgm:spPr/>
      <dgm:t>
        <a:bodyPr/>
        <a:lstStyle/>
        <a:p>
          <a:r>
            <a:rPr lang="en-US" sz="2000" b="1" dirty="0"/>
            <a:t>HIGH FIBRE</a:t>
          </a:r>
        </a:p>
      </dgm:t>
    </dgm:pt>
    <dgm:pt modelId="{9C881177-FA7A-3847-84F4-67A64EC83DE2}" type="parTrans" cxnId="{01443834-36B4-424A-9D6D-F728BBB80B6D}">
      <dgm:prSet/>
      <dgm:spPr/>
      <dgm:t>
        <a:bodyPr/>
        <a:lstStyle/>
        <a:p>
          <a:endParaRPr lang="en-US"/>
        </a:p>
      </dgm:t>
    </dgm:pt>
    <dgm:pt modelId="{5ABBBA6F-46BB-F24F-B477-99B74C518FC2}" type="sibTrans" cxnId="{01443834-36B4-424A-9D6D-F728BBB80B6D}">
      <dgm:prSet/>
      <dgm:spPr/>
      <dgm:t>
        <a:bodyPr/>
        <a:lstStyle/>
        <a:p>
          <a:endParaRPr lang="en-US"/>
        </a:p>
      </dgm:t>
    </dgm:pt>
    <dgm:pt modelId="{F5C5E39E-44F1-714B-A23E-384028074273}">
      <dgm:prSet phldrT="[Text]" custT="1"/>
      <dgm:spPr>
        <a:solidFill>
          <a:schemeClr val="accent3">
            <a:lumMod val="60000"/>
            <a:lumOff val="40000"/>
          </a:schemeClr>
        </a:solidFill>
      </dgm:spPr>
      <dgm:t>
        <a:bodyPr/>
        <a:lstStyle/>
        <a:p>
          <a:r>
            <a:rPr lang="en-US" sz="2000" b="1" dirty="0"/>
            <a:t>LOW FAT</a:t>
          </a:r>
        </a:p>
      </dgm:t>
    </dgm:pt>
    <dgm:pt modelId="{49311F08-B572-EB45-8965-BEC9B3C5E9DC}" type="parTrans" cxnId="{350E6E5C-1726-C045-8D4F-53BF79364AB9}">
      <dgm:prSet/>
      <dgm:spPr/>
      <dgm:t>
        <a:bodyPr/>
        <a:lstStyle/>
        <a:p>
          <a:endParaRPr lang="en-US"/>
        </a:p>
      </dgm:t>
    </dgm:pt>
    <dgm:pt modelId="{C0B053C6-7866-CC49-8C96-F784557B30C7}" type="sibTrans" cxnId="{350E6E5C-1726-C045-8D4F-53BF79364AB9}">
      <dgm:prSet/>
      <dgm:spPr/>
      <dgm:t>
        <a:bodyPr/>
        <a:lstStyle/>
        <a:p>
          <a:endParaRPr lang="en-US"/>
        </a:p>
      </dgm:t>
    </dgm:pt>
    <dgm:pt modelId="{CB75F61B-223F-4B4D-B719-1968DD53B561}">
      <dgm:prSet phldrT="[Text]" custT="1"/>
      <dgm:spPr>
        <a:solidFill>
          <a:schemeClr val="accent6"/>
        </a:solidFill>
      </dgm:spPr>
      <dgm:t>
        <a:bodyPr/>
        <a:lstStyle/>
        <a:p>
          <a:r>
            <a:rPr lang="en-US" sz="2000" b="1" dirty="0"/>
            <a:t>LOW SODIUM/SALT</a:t>
          </a:r>
        </a:p>
      </dgm:t>
    </dgm:pt>
    <dgm:pt modelId="{064446D2-2542-014A-8D73-67B5ADB31AA5}" type="parTrans" cxnId="{2FA180F9-D84A-6840-9BCE-B8203D222A0C}">
      <dgm:prSet/>
      <dgm:spPr/>
      <dgm:t>
        <a:bodyPr/>
        <a:lstStyle/>
        <a:p>
          <a:endParaRPr lang="en-US"/>
        </a:p>
      </dgm:t>
    </dgm:pt>
    <dgm:pt modelId="{B3E45E3D-14B0-C645-94F2-D43AAA90B1A9}" type="sibTrans" cxnId="{2FA180F9-D84A-6840-9BCE-B8203D222A0C}">
      <dgm:prSet/>
      <dgm:spPr/>
      <dgm:t>
        <a:bodyPr/>
        <a:lstStyle/>
        <a:p>
          <a:endParaRPr lang="en-US"/>
        </a:p>
      </dgm:t>
    </dgm:pt>
    <dgm:pt modelId="{569218AF-33C7-D64E-BE2D-9FF5BC9ACB09}">
      <dgm:prSet custT="1"/>
      <dgm:spPr>
        <a:solidFill>
          <a:srgbClr val="E79487"/>
        </a:solidFill>
      </dgm:spPr>
      <dgm:t>
        <a:bodyPr/>
        <a:lstStyle/>
        <a:p>
          <a:r>
            <a:rPr lang="en-US" sz="2000" b="1" dirty="0"/>
            <a:t>NO ADDED SUGAR</a:t>
          </a:r>
        </a:p>
      </dgm:t>
    </dgm:pt>
    <dgm:pt modelId="{6CA559F1-ABF3-034E-8CA1-560B9CEAD092}" type="parTrans" cxnId="{B200A774-7A72-C14A-A302-C92424033485}">
      <dgm:prSet/>
      <dgm:spPr/>
      <dgm:t>
        <a:bodyPr/>
        <a:lstStyle/>
        <a:p>
          <a:endParaRPr lang="en-US"/>
        </a:p>
      </dgm:t>
    </dgm:pt>
    <dgm:pt modelId="{818C0401-26E6-5448-8F68-E7032AF31ED2}" type="sibTrans" cxnId="{B200A774-7A72-C14A-A302-C92424033485}">
      <dgm:prSet/>
      <dgm:spPr/>
      <dgm:t>
        <a:bodyPr/>
        <a:lstStyle/>
        <a:p>
          <a:endParaRPr lang="en-US"/>
        </a:p>
      </dgm:t>
    </dgm:pt>
    <dgm:pt modelId="{89BC579B-E29C-6942-90A6-FFDBB268B14A}">
      <dgm:prSet custT="1"/>
      <dgm:spPr>
        <a:solidFill>
          <a:schemeClr val="bg1">
            <a:lumMod val="75000"/>
          </a:schemeClr>
        </a:solidFill>
      </dgm:spPr>
      <dgm:t>
        <a:bodyPr/>
        <a:lstStyle/>
        <a:p>
          <a:r>
            <a:rPr lang="en-US" sz="2000" b="1" dirty="0"/>
            <a:t>SUGAR-FREE</a:t>
          </a:r>
        </a:p>
      </dgm:t>
    </dgm:pt>
    <dgm:pt modelId="{A6765460-EF1D-434C-9045-2533BC17129E}" type="parTrans" cxnId="{44B38B51-DEEE-3A48-B02A-4C3071328219}">
      <dgm:prSet/>
      <dgm:spPr/>
      <dgm:t>
        <a:bodyPr/>
        <a:lstStyle/>
        <a:p>
          <a:endParaRPr lang="en-US"/>
        </a:p>
      </dgm:t>
    </dgm:pt>
    <dgm:pt modelId="{9345D3B2-C6BE-5840-9A09-62A3D364E353}" type="sibTrans" cxnId="{44B38B51-DEEE-3A48-B02A-4C3071328219}">
      <dgm:prSet/>
      <dgm:spPr/>
      <dgm:t>
        <a:bodyPr/>
        <a:lstStyle/>
        <a:p>
          <a:endParaRPr lang="en-US"/>
        </a:p>
      </dgm:t>
    </dgm:pt>
    <dgm:pt modelId="{FFA1BF92-C083-EC40-9E70-0BE70C69AF27}" type="pres">
      <dgm:prSet presAssocID="{A095964C-04B7-3D41-BF32-E1644D4633A0}" presName="Name0" presStyleCnt="0">
        <dgm:presLayoutVars>
          <dgm:dir/>
          <dgm:animLvl val="lvl"/>
          <dgm:resizeHandles/>
        </dgm:presLayoutVars>
      </dgm:prSet>
      <dgm:spPr/>
    </dgm:pt>
    <dgm:pt modelId="{A6C8A508-9609-554E-B402-E9631EA164E7}" type="pres">
      <dgm:prSet presAssocID="{5A7674B2-30D5-3240-8CB4-E16954C11D4F}" presName="linNode" presStyleCnt="0"/>
      <dgm:spPr/>
    </dgm:pt>
    <dgm:pt modelId="{35657402-94FC-8042-BF4E-D30906D049EE}" type="pres">
      <dgm:prSet presAssocID="{5A7674B2-30D5-3240-8CB4-E16954C11D4F}" presName="parentShp" presStyleLbl="node1" presStyleIdx="0" presStyleCnt="5" custScaleX="67443">
        <dgm:presLayoutVars>
          <dgm:bulletEnabled val="1"/>
        </dgm:presLayoutVars>
      </dgm:prSet>
      <dgm:spPr/>
    </dgm:pt>
    <dgm:pt modelId="{20C642CB-E78A-A645-A536-8F1EB2316304}" type="pres">
      <dgm:prSet presAssocID="{5A7674B2-30D5-3240-8CB4-E16954C11D4F}" presName="childShp" presStyleLbl="bgAccFollowNode1" presStyleIdx="0" presStyleCnt="5" custScaleX="121705">
        <dgm:presLayoutVars>
          <dgm:bulletEnabled val="1"/>
        </dgm:presLayoutVars>
      </dgm:prSet>
      <dgm:spPr/>
    </dgm:pt>
    <dgm:pt modelId="{AAA555FE-701A-F34E-A6F3-2A5F338707A6}" type="pres">
      <dgm:prSet presAssocID="{5ABBBA6F-46BB-F24F-B477-99B74C518FC2}" presName="spacing" presStyleCnt="0"/>
      <dgm:spPr/>
    </dgm:pt>
    <dgm:pt modelId="{07F76CDD-DDD5-6145-9562-611C0B9ECB99}" type="pres">
      <dgm:prSet presAssocID="{F5C5E39E-44F1-714B-A23E-384028074273}" presName="linNode" presStyleCnt="0"/>
      <dgm:spPr/>
    </dgm:pt>
    <dgm:pt modelId="{644896F4-0BD7-3543-845C-324279BBA1AE}" type="pres">
      <dgm:prSet presAssocID="{F5C5E39E-44F1-714B-A23E-384028074273}" presName="parentShp" presStyleLbl="node1" presStyleIdx="1" presStyleCnt="5" custScaleX="67443">
        <dgm:presLayoutVars>
          <dgm:bulletEnabled val="1"/>
        </dgm:presLayoutVars>
      </dgm:prSet>
      <dgm:spPr/>
    </dgm:pt>
    <dgm:pt modelId="{8B0510AE-52EF-7B4D-BC6C-CB9C03239EE5}" type="pres">
      <dgm:prSet presAssocID="{F5C5E39E-44F1-714B-A23E-384028074273}" presName="childShp" presStyleLbl="bgAccFollowNode1" presStyleIdx="1" presStyleCnt="5" custScaleX="121705">
        <dgm:presLayoutVars>
          <dgm:bulletEnabled val="1"/>
        </dgm:presLayoutVars>
      </dgm:prSet>
      <dgm:spPr>
        <a:solidFill>
          <a:schemeClr val="accent3">
            <a:lumMod val="20000"/>
            <a:lumOff val="80000"/>
            <a:alpha val="90000"/>
          </a:schemeClr>
        </a:solidFill>
      </dgm:spPr>
    </dgm:pt>
    <dgm:pt modelId="{2E002494-922E-0A4F-82EA-5AC808E807A7}" type="pres">
      <dgm:prSet presAssocID="{C0B053C6-7866-CC49-8C96-F784557B30C7}" presName="spacing" presStyleCnt="0"/>
      <dgm:spPr/>
    </dgm:pt>
    <dgm:pt modelId="{035C835E-557F-5B49-8729-31052A44FE7E}" type="pres">
      <dgm:prSet presAssocID="{CB75F61B-223F-4B4D-B719-1968DD53B561}" presName="linNode" presStyleCnt="0"/>
      <dgm:spPr/>
    </dgm:pt>
    <dgm:pt modelId="{171130C2-8D59-F84B-827D-13354A7A443B}" type="pres">
      <dgm:prSet presAssocID="{CB75F61B-223F-4B4D-B719-1968DD53B561}" presName="parentShp" presStyleLbl="node1" presStyleIdx="2" presStyleCnt="5" custScaleX="67443">
        <dgm:presLayoutVars>
          <dgm:bulletEnabled val="1"/>
        </dgm:presLayoutVars>
      </dgm:prSet>
      <dgm:spPr/>
    </dgm:pt>
    <dgm:pt modelId="{1E0A6494-4A1B-0B4D-A272-1F2AB959AF13}" type="pres">
      <dgm:prSet presAssocID="{CB75F61B-223F-4B4D-B719-1968DD53B561}" presName="childShp" presStyleLbl="bgAccFollowNode1" presStyleIdx="2" presStyleCnt="5" custScaleX="121705">
        <dgm:presLayoutVars>
          <dgm:bulletEnabled val="1"/>
        </dgm:presLayoutVars>
      </dgm:prSet>
      <dgm:spPr>
        <a:solidFill>
          <a:schemeClr val="accent6">
            <a:lumMod val="40000"/>
            <a:lumOff val="60000"/>
            <a:alpha val="90000"/>
          </a:schemeClr>
        </a:solidFill>
      </dgm:spPr>
    </dgm:pt>
    <dgm:pt modelId="{605A6618-ED25-A344-901E-239ABE34579E}" type="pres">
      <dgm:prSet presAssocID="{B3E45E3D-14B0-C645-94F2-D43AAA90B1A9}" presName="spacing" presStyleCnt="0"/>
      <dgm:spPr/>
    </dgm:pt>
    <dgm:pt modelId="{539CD8A8-1832-B74E-BFBA-BFA8B9834FBB}" type="pres">
      <dgm:prSet presAssocID="{569218AF-33C7-D64E-BE2D-9FF5BC9ACB09}" presName="linNode" presStyleCnt="0"/>
      <dgm:spPr/>
    </dgm:pt>
    <dgm:pt modelId="{C1632249-75D3-394D-AF12-D89F5CB6A5A3}" type="pres">
      <dgm:prSet presAssocID="{569218AF-33C7-D64E-BE2D-9FF5BC9ACB09}" presName="parentShp" presStyleLbl="node1" presStyleIdx="3" presStyleCnt="5" custScaleX="67443">
        <dgm:presLayoutVars>
          <dgm:bulletEnabled val="1"/>
        </dgm:presLayoutVars>
      </dgm:prSet>
      <dgm:spPr/>
    </dgm:pt>
    <dgm:pt modelId="{EAE99D71-6CBD-254B-8938-082C375695B6}" type="pres">
      <dgm:prSet presAssocID="{569218AF-33C7-D64E-BE2D-9FF5BC9ACB09}" presName="childShp" presStyleLbl="bgAccFollowNode1" presStyleIdx="3" presStyleCnt="5" custScaleX="121705">
        <dgm:presLayoutVars>
          <dgm:bulletEnabled val="1"/>
        </dgm:presLayoutVars>
      </dgm:prSet>
      <dgm:spPr>
        <a:solidFill>
          <a:srgbClr val="FFD5C6">
            <a:alpha val="89804"/>
          </a:srgbClr>
        </a:solidFill>
      </dgm:spPr>
    </dgm:pt>
    <dgm:pt modelId="{9902295F-5D61-3740-B00D-9D5440266AA9}" type="pres">
      <dgm:prSet presAssocID="{818C0401-26E6-5448-8F68-E7032AF31ED2}" presName="spacing" presStyleCnt="0"/>
      <dgm:spPr/>
    </dgm:pt>
    <dgm:pt modelId="{E7D9A459-CBA8-E443-95F3-C11118F4FB03}" type="pres">
      <dgm:prSet presAssocID="{89BC579B-E29C-6942-90A6-FFDBB268B14A}" presName="linNode" presStyleCnt="0"/>
      <dgm:spPr/>
    </dgm:pt>
    <dgm:pt modelId="{2B9D336C-6842-8548-95E4-1CA894E4A894}" type="pres">
      <dgm:prSet presAssocID="{89BC579B-E29C-6942-90A6-FFDBB268B14A}" presName="parentShp" presStyleLbl="node1" presStyleIdx="4" presStyleCnt="5" custScaleX="67443">
        <dgm:presLayoutVars>
          <dgm:bulletEnabled val="1"/>
        </dgm:presLayoutVars>
      </dgm:prSet>
      <dgm:spPr/>
    </dgm:pt>
    <dgm:pt modelId="{7EF1FCDF-27CC-DE4C-AD09-30F7CA108472}" type="pres">
      <dgm:prSet presAssocID="{89BC579B-E29C-6942-90A6-FFDBB268B14A}" presName="childShp" presStyleLbl="bgAccFollowNode1" presStyleIdx="4" presStyleCnt="5" custScaleX="121705">
        <dgm:presLayoutVars>
          <dgm:bulletEnabled val="1"/>
        </dgm:presLayoutVars>
      </dgm:prSet>
      <dgm:spPr>
        <a:solidFill>
          <a:schemeClr val="bg1">
            <a:lumMod val="95000"/>
            <a:alpha val="90000"/>
          </a:schemeClr>
        </a:solidFill>
      </dgm:spPr>
    </dgm:pt>
  </dgm:ptLst>
  <dgm:cxnLst>
    <dgm:cxn modelId="{01443834-36B4-424A-9D6D-F728BBB80B6D}" srcId="{A095964C-04B7-3D41-BF32-E1644D4633A0}" destId="{5A7674B2-30D5-3240-8CB4-E16954C11D4F}" srcOrd="0" destOrd="0" parTransId="{9C881177-FA7A-3847-84F4-67A64EC83DE2}" sibTransId="{5ABBBA6F-46BB-F24F-B477-99B74C518FC2}"/>
    <dgm:cxn modelId="{350E6E5C-1726-C045-8D4F-53BF79364AB9}" srcId="{A095964C-04B7-3D41-BF32-E1644D4633A0}" destId="{F5C5E39E-44F1-714B-A23E-384028074273}" srcOrd="1" destOrd="0" parTransId="{49311F08-B572-EB45-8965-BEC9B3C5E9DC}" sibTransId="{C0B053C6-7866-CC49-8C96-F784557B30C7}"/>
    <dgm:cxn modelId="{9A473162-FAE9-914D-B694-17EEEAAB2BFF}" type="presOf" srcId="{CB75F61B-223F-4B4D-B719-1968DD53B561}" destId="{171130C2-8D59-F84B-827D-13354A7A443B}" srcOrd="0" destOrd="0" presId="urn:microsoft.com/office/officeart/2005/8/layout/vList6"/>
    <dgm:cxn modelId="{656F5B43-2F3C-C041-A510-7753785E953E}" type="presOf" srcId="{569218AF-33C7-D64E-BE2D-9FF5BC9ACB09}" destId="{C1632249-75D3-394D-AF12-D89F5CB6A5A3}" srcOrd="0" destOrd="0" presId="urn:microsoft.com/office/officeart/2005/8/layout/vList6"/>
    <dgm:cxn modelId="{0CDF5E63-D0BD-F74A-9E49-DD072412C283}" type="presOf" srcId="{A095964C-04B7-3D41-BF32-E1644D4633A0}" destId="{FFA1BF92-C083-EC40-9E70-0BE70C69AF27}" srcOrd="0" destOrd="0" presId="urn:microsoft.com/office/officeart/2005/8/layout/vList6"/>
    <dgm:cxn modelId="{4F600B46-669A-4C49-BAD4-DDAEBE8705D0}" type="presOf" srcId="{5A7674B2-30D5-3240-8CB4-E16954C11D4F}" destId="{35657402-94FC-8042-BF4E-D30906D049EE}" srcOrd="0" destOrd="0" presId="urn:microsoft.com/office/officeart/2005/8/layout/vList6"/>
    <dgm:cxn modelId="{44B38B51-DEEE-3A48-B02A-4C3071328219}" srcId="{A095964C-04B7-3D41-BF32-E1644D4633A0}" destId="{89BC579B-E29C-6942-90A6-FFDBB268B14A}" srcOrd="4" destOrd="0" parTransId="{A6765460-EF1D-434C-9045-2533BC17129E}" sibTransId="{9345D3B2-C6BE-5840-9A09-62A3D364E353}"/>
    <dgm:cxn modelId="{B200A774-7A72-C14A-A302-C92424033485}" srcId="{A095964C-04B7-3D41-BF32-E1644D4633A0}" destId="{569218AF-33C7-D64E-BE2D-9FF5BC9ACB09}" srcOrd="3" destOrd="0" parTransId="{6CA559F1-ABF3-034E-8CA1-560B9CEAD092}" sibTransId="{818C0401-26E6-5448-8F68-E7032AF31ED2}"/>
    <dgm:cxn modelId="{9FDC927C-3518-7542-8536-700D9BE643A0}" type="presOf" srcId="{89BC579B-E29C-6942-90A6-FFDBB268B14A}" destId="{2B9D336C-6842-8548-95E4-1CA894E4A894}" srcOrd="0" destOrd="0" presId="urn:microsoft.com/office/officeart/2005/8/layout/vList6"/>
    <dgm:cxn modelId="{2FA180F9-D84A-6840-9BCE-B8203D222A0C}" srcId="{A095964C-04B7-3D41-BF32-E1644D4633A0}" destId="{CB75F61B-223F-4B4D-B719-1968DD53B561}" srcOrd="2" destOrd="0" parTransId="{064446D2-2542-014A-8D73-67B5ADB31AA5}" sibTransId="{B3E45E3D-14B0-C645-94F2-D43AAA90B1A9}"/>
    <dgm:cxn modelId="{D1EB63FB-7A4C-A645-B677-D5A56603CF22}" type="presOf" srcId="{F5C5E39E-44F1-714B-A23E-384028074273}" destId="{644896F4-0BD7-3543-845C-324279BBA1AE}" srcOrd="0" destOrd="0" presId="urn:microsoft.com/office/officeart/2005/8/layout/vList6"/>
    <dgm:cxn modelId="{EE98928B-44EE-B347-B86C-4BEB5FFBC82D}" type="presParOf" srcId="{FFA1BF92-C083-EC40-9E70-0BE70C69AF27}" destId="{A6C8A508-9609-554E-B402-E9631EA164E7}" srcOrd="0" destOrd="0" presId="urn:microsoft.com/office/officeart/2005/8/layout/vList6"/>
    <dgm:cxn modelId="{173DEFFC-FAC5-A846-9767-8D7456425996}" type="presParOf" srcId="{A6C8A508-9609-554E-B402-E9631EA164E7}" destId="{35657402-94FC-8042-BF4E-D30906D049EE}" srcOrd="0" destOrd="0" presId="urn:microsoft.com/office/officeart/2005/8/layout/vList6"/>
    <dgm:cxn modelId="{3EBF55F8-87A2-8947-A920-E06645FC3688}" type="presParOf" srcId="{A6C8A508-9609-554E-B402-E9631EA164E7}" destId="{20C642CB-E78A-A645-A536-8F1EB2316304}" srcOrd="1" destOrd="0" presId="urn:microsoft.com/office/officeart/2005/8/layout/vList6"/>
    <dgm:cxn modelId="{775F779C-2BCE-3248-9242-4CE3F41331CE}" type="presParOf" srcId="{FFA1BF92-C083-EC40-9E70-0BE70C69AF27}" destId="{AAA555FE-701A-F34E-A6F3-2A5F338707A6}" srcOrd="1" destOrd="0" presId="urn:microsoft.com/office/officeart/2005/8/layout/vList6"/>
    <dgm:cxn modelId="{4E56C3FE-9C57-0A42-A227-0847961B740B}" type="presParOf" srcId="{FFA1BF92-C083-EC40-9E70-0BE70C69AF27}" destId="{07F76CDD-DDD5-6145-9562-611C0B9ECB99}" srcOrd="2" destOrd="0" presId="urn:microsoft.com/office/officeart/2005/8/layout/vList6"/>
    <dgm:cxn modelId="{14DC5F3C-C3E2-2D46-A7AB-4EED9E79EB91}" type="presParOf" srcId="{07F76CDD-DDD5-6145-9562-611C0B9ECB99}" destId="{644896F4-0BD7-3543-845C-324279BBA1AE}" srcOrd="0" destOrd="0" presId="urn:microsoft.com/office/officeart/2005/8/layout/vList6"/>
    <dgm:cxn modelId="{A7FF824A-B189-A94E-BB08-B3238ECB92F6}" type="presParOf" srcId="{07F76CDD-DDD5-6145-9562-611C0B9ECB99}" destId="{8B0510AE-52EF-7B4D-BC6C-CB9C03239EE5}" srcOrd="1" destOrd="0" presId="urn:microsoft.com/office/officeart/2005/8/layout/vList6"/>
    <dgm:cxn modelId="{935B4B95-3BF4-6148-8E63-6F5E14D93A8B}" type="presParOf" srcId="{FFA1BF92-C083-EC40-9E70-0BE70C69AF27}" destId="{2E002494-922E-0A4F-82EA-5AC808E807A7}" srcOrd="3" destOrd="0" presId="urn:microsoft.com/office/officeart/2005/8/layout/vList6"/>
    <dgm:cxn modelId="{DAE327E2-27F9-1B47-BDE0-DF92FF6B05D2}" type="presParOf" srcId="{FFA1BF92-C083-EC40-9E70-0BE70C69AF27}" destId="{035C835E-557F-5B49-8729-31052A44FE7E}" srcOrd="4" destOrd="0" presId="urn:microsoft.com/office/officeart/2005/8/layout/vList6"/>
    <dgm:cxn modelId="{65C3B1C2-5F15-AA4C-A582-5740E914B6EB}" type="presParOf" srcId="{035C835E-557F-5B49-8729-31052A44FE7E}" destId="{171130C2-8D59-F84B-827D-13354A7A443B}" srcOrd="0" destOrd="0" presId="urn:microsoft.com/office/officeart/2005/8/layout/vList6"/>
    <dgm:cxn modelId="{36C96EE3-8213-334C-AC3D-068940BF0BC9}" type="presParOf" srcId="{035C835E-557F-5B49-8729-31052A44FE7E}" destId="{1E0A6494-4A1B-0B4D-A272-1F2AB959AF13}" srcOrd="1" destOrd="0" presId="urn:microsoft.com/office/officeart/2005/8/layout/vList6"/>
    <dgm:cxn modelId="{AE3E9C57-1BED-BA42-B6C8-9CF493EC4667}" type="presParOf" srcId="{FFA1BF92-C083-EC40-9E70-0BE70C69AF27}" destId="{605A6618-ED25-A344-901E-239ABE34579E}" srcOrd="5" destOrd="0" presId="urn:microsoft.com/office/officeart/2005/8/layout/vList6"/>
    <dgm:cxn modelId="{FC8187F9-6FF8-2048-87C3-5259F00D40AA}" type="presParOf" srcId="{FFA1BF92-C083-EC40-9E70-0BE70C69AF27}" destId="{539CD8A8-1832-B74E-BFBA-BFA8B9834FBB}" srcOrd="6" destOrd="0" presId="urn:microsoft.com/office/officeart/2005/8/layout/vList6"/>
    <dgm:cxn modelId="{68748E0B-3181-7A4F-942F-4BE2B65DA61A}" type="presParOf" srcId="{539CD8A8-1832-B74E-BFBA-BFA8B9834FBB}" destId="{C1632249-75D3-394D-AF12-D89F5CB6A5A3}" srcOrd="0" destOrd="0" presId="urn:microsoft.com/office/officeart/2005/8/layout/vList6"/>
    <dgm:cxn modelId="{922CB323-350B-1546-BCB1-175077C28060}" type="presParOf" srcId="{539CD8A8-1832-B74E-BFBA-BFA8B9834FBB}" destId="{EAE99D71-6CBD-254B-8938-082C375695B6}" srcOrd="1" destOrd="0" presId="urn:microsoft.com/office/officeart/2005/8/layout/vList6"/>
    <dgm:cxn modelId="{0C8E9D8C-D63C-0D49-9040-857423271E08}" type="presParOf" srcId="{FFA1BF92-C083-EC40-9E70-0BE70C69AF27}" destId="{9902295F-5D61-3740-B00D-9D5440266AA9}" srcOrd="7" destOrd="0" presId="urn:microsoft.com/office/officeart/2005/8/layout/vList6"/>
    <dgm:cxn modelId="{0DC025FE-BF14-A441-9182-DBF50D150BFE}" type="presParOf" srcId="{FFA1BF92-C083-EC40-9E70-0BE70C69AF27}" destId="{E7D9A459-CBA8-E443-95F3-C11118F4FB03}" srcOrd="8" destOrd="0" presId="urn:microsoft.com/office/officeart/2005/8/layout/vList6"/>
    <dgm:cxn modelId="{460E6266-B2B5-F042-BC6F-B49962BB062C}" type="presParOf" srcId="{E7D9A459-CBA8-E443-95F3-C11118F4FB03}" destId="{2B9D336C-6842-8548-95E4-1CA894E4A894}" srcOrd="0" destOrd="0" presId="urn:microsoft.com/office/officeart/2005/8/layout/vList6"/>
    <dgm:cxn modelId="{6C773081-3AAA-0649-A9C9-EF747B600893}" type="presParOf" srcId="{E7D9A459-CBA8-E443-95F3-C11118F4FB03}" destId="{7EF1FCDF-27CC-DE4C-AD09-30F7CA108472}"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C642CB-E78A-A645-A536-8F1EB2316304}">
      <dsp:nvSpPr>
        <dsp:cNvPr id="0" name=""/>
        <dsp:cNvSpPr/>
      </dsp:nvSpPr>
      <dsp:spPr>
        <a:xfrm>
          <a:off x="2839168" y="1463"/>
          <a:ext cx="7671307" cy="792284"/>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5657402-94FC-8042-BF4E-D30906D049EE}">
      <dsp:nvSpPr>
        <dsp:cNvPr id="0" name=""/>
        <dsp:cNvSpPr/>
      </dsp:nvSpPr>
      <dsp:spPr>
        <a:xfrm>
          <a:off x="5124" y="1463"/>
          <a:ext cx="2834044" cy="79228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dirty="0"/>
            <a:t>HIGH FIBRE</a:t>
          </a:r>
        </a:p>
      </dsp:txBody>
      <dsp:txXfrm>
        <a:off x="43800" y="40139"/>
        <a:ext cx="2756692" cy="714932"/>
      </dsp:txXfrm>
    </dsp:sp>
    <dsp:sp modelId="{8B0510AE-52EF-7B4D-BC6C-CB9C03239EE5}">
      <dsp:nvSpPr>
        <dsp:cNvPr id="0" name=""/>
        <dsp:cNvSpPr/>
      </dsp:nvSpPr>
      <dsp:spPr>
        <a:xfrm>
          <a:off x="2839168" y="872975"/>
          <a:ext cx="7671307" cy="792284"/>
        </a:xfrm>
        <a:prstGeom prst="rightArrow">
          <a:avLst>
            <a:gd name="adj1" fmla="val 75000"/>
            <a:gd name="adj2" fmla="val 50000"/>
          </a:avLst>
        </a:prstGeom>
        <a:solidFill>
          <a:schemeClr val="accent3">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44896F4-0BD7-3543-845C-324279BBA1AE}">
      <dsp:nvSpPr>
        <dsp:cNvPr id="0" name=""/>
        <dsp:cNvSpPr/>
      </dsp:nvSpPr>
      <dsp:spPr>
        <a:xfrm>
          <a:off x="5124" y="872975"/>
          <a:ext cx="2834044" cy="792284"/>
        </a:xfrm>
        <a:prstGeom prst="roundRect">
          <a:avLst/>
        </a:prstGeom>
        <a:solidFill>
          <a:schemeClr val="accent3">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dirty="0"/>
            <a:t>LOW FAT</a:t>
          </a:r>
        </a:p>
      </dsp:txBody>
      <dsp:txXfrm>
        <a:off x="43800" y="911651"/>
        <a:ext cx="2756692" cy="714932"/>
      </dsp:txXfrm>
    </dsp:sp>
    <dsp:sp modelId="{1E0A6494-4A1B-0B4D-A272-1F2AB959AF13}">
      <dsp:nvSpPr>
        <dsp:cNvPr id="0" name=""/>
        <dsp:cNvSpPr/>
      </dsp:nvSpPr>
      <dsp:spPr>
        <a:xfrm>
          <a:off x="2839168" y="1744488"/>
          <a:ext cx="7671307" cy="792284"/>
        </a:xfrm>
        <a:prstGeom prst="rightArrow">
          <a:avLst>
            <a:gd name="adj1" fmla="val 75000"/>
            <a:gd name="adj2" fmla="val 50000"/>
          </a:avLst>
        </a:prstGeom>
        <a:solidFill>
          <a:schemeClr val="accent6">
            <a:lumMod val="40000"/>
            <a:lumOff val="6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71130C2-8D59-F84B-827D-13354A7A443B}">
      <dsp:nvSpPr>
        <dsp:cNvPr id="0" name=""/>
        <dsp:cNvSpPr/>
      </dsp:nvSpPr>
      <dsp:spPr>
        <a:xfrm>
          <a:off x="5124" y="1744488"/>
          <a:ext cx="2834044" cy="792284"/>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dirty="0"/>
            <a:t>LOW SODIUM/SALT</a:t>
          </a:r>
        </a:p>
      </dsp:txBody>
      <dsp:txXfrm>
        <a:off x="43800" y="1783164"/>
        <a:ext cx="2756692" cy="714932"/>
      </dsp:txXfrm>
    </dsp:sp>
    <dsp:sp modelId="{EAE99D71-6CBD-254B-8938-082C375695B6}">
      <dsp:nvSpPr>
        <dsp:cNvPr id="0" name=""/>
        <dsp:cNvSpPr/>
      </dsp:nvSpPr>
      <dsp:spPr>
        <a:xfrm>
          <a:off x="2839168" y="2616000"/>
          <a:ext cx="7671307" cy="792284"/>
        </a:xfrm>
        <a:prstGeom prst="rightArrow">
          <a:avLst>
            <a:gd name="adj1" fmla="val 75000"/>
            <a:gd name="adj2" fmla="val 50000"/>
          </a:avLst>
        </a:prstGeom>
        <a:solidFill>
          <a:srgbClr val="FFD5C6">
            <a:alpha val="89804"/>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1632249-75D3-394D-AF12-D89F5CB6A5A3}">
      <dsp:nvSpPr>
        <dsp:cNvPr id="0" name=""/>
        <dsp:cNvSpPr/>
      </dsp:nvSpPr>
      <dsp:spPr>
        <a:xfrm>
          <a:off x="5124" y="2616000"/>
          <a:ext cx="2834044" cy="792284"/>
        </a:xfrm>
        <a:prstGeom prst="roundRect">
          <a:avLst/>
        </a:prstGeom>
        <a:solidFill>
          <a:srgbClr val="E7948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dirty="0"/>
            <a:t>NO ADDED SUGAR</a:t>
          </a:r>
        </a:p>
      </dsp:txBody>
      <dsp:txXfrm>
        <a:off x="43800" y="2654676"/>
        <a:ext cx="2756692" cy="714932"/>
      </dsp:txXfrm>
    </dsp:sp>
    <dsp:sp modelId="{7EF1FCDF-27CC-DE4C-AD09-30F7CA108472}">
      <dsp:nvSpPr>
        <dsp:cNvPr id="0" name=""/>
        <dsp:cNvSpPr/>
      </dsp:nvSpPr>
      <dsp:spPr>
        <a:xfrm>
          <a:off x="2839168" y="3487513"/>
          <a:ext cx="7671307" cy="792284"/>
        </a:xfrm>
        <a:prstGeom prst="rightArrow">
          <a:avLst>
            <a:gd name="adj1" fmla="val 75000"/>
            <a:gd name="adj2" fmla="val 50000"/>
          </a:avLst>
        </a:prstGeom>
        <a:solidFill>
          <a:schemeClr val="bg1">
            <a:lumMod val="95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B9D336C-6842-8548-95E4-1CA894E4A894}">
      <dsp:nvSpPr>
        <dsp:cNvPr id="0" name=""/>
        <dsp:cNvSpPr/>
      </dsp:nvSpPr>
      <dsp:spPr>
        <a:xfrm>
          <a:off x="5124" y="3487513"/>
          <a:ext cx="2834044" cy="792284"/>
        </a:xfrm>
        <a:prstGeom prst="roundRect">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dirty="0"/>
            <a:t>SUGAR-FREE</a:t>
          </a:r>
        </a:p>
      </dsp:txBody>
      <dsp:txXfrm>
        <a:off x="43800" y="3526189"/>
        <a:ext cx="2756692" cy="714932"/>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BC1D83-B84C-1F41-B18B-82F1BDE4A875}" type="datetimeFigureOut">
              <a:rPr lang="en-US" smtClean="0"/>
              <a:t>12/6/2020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10117F-5B99-D54C-9106-041FF4B80E1C}" type="slidenum">
              <a:rPr lang="en-US" smtClean="0"/>
              <a:t>‹#›</a:t>
            </a:fld>
            <a:endParaRPr lang="en-US"/>
          </a:p>
        </p:txBody>
      </p:sp>
    </p:spTree>
    <p:extLst>
      <p:ext uri="{BB962C8B-B14F-4D97-AF65-F5344CB8AC3E}">
        <p14:creationId xmlns:p14="http://schemas.microsoft.com/office/powerpoint/2010/main" val="137436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Selamat</a:t>
            </a:r>
            <a:r>
              <a:rPr lang="en-US" dirty="0"/>
              <a:t> </a:t>
            </a:r>
            <a:r>
              <a:rPr lang="en-US" dirty="0" err="1"/>
              <a:t>siang</a:t>
            </a:r>
            <a:r>
              <a:rPr lang="en-US" dirty="0"/>
              <a:t> </a:t>
            </a:r>
            <a:r>
              <a:rPr lang="en-US" dirty="0" err="1"/>
              <a:t>untuk</a:t>
            </a:r>
            <a:r>
              <a:rPr lang="en-US" dirty="0"/>
              <a:t> </a:t>
            </a:r>
            <a:r>
              <a:rPr lang="en-US" dirty="0" err="1"/>
              <a:t>teman-teman</a:t>
            </a:r>
            <a:r>
              <a:rPr lang="en-US" dirty="0"/>
              <a:t> yang </a:t>
            </a:r>
            <a:r>
              <a:rPr lang="en-US" dirty="0" err="1"/>
              <a:t>ada</a:t>
            </a:r>
            <a:r>
              <a:rPr lang="en-US" dirty="0"/>
              <a:t> di </a:t>
            </a:r>
            <a:r>
              <a:rPr lang="en-US" dirty="0" err="1"/>
              <a:t>Eropa</a:t>
            </a:r>
            <a:r>
              <a:rPr lang="en-US" dirty="0"/>
              <a:t> dan </a:t>
            </a:r>
            <a:r>
              <a:rPr lang="en-US" dirty="0" err="1"/>
              <a:t>selamat</a:t>
            </a:r>
            <a:r>
              <a:rPr lang="en-US" dirty="0"/>
              <a:t> sore </a:t>
            </a:r>
            <a:r>
              <a:rPr lang="en-US" dirty="0" err="1"/>
              <a:t>untuk</a:t>
            </a:r>
            <a:r>
              <a:rPr lang="en-US" dirty="0"/>
              <a:t> </a:t>
            </a:r>
            <a:r>
              <a:rPr lang="en-US" dirty="0" err="1"/>
              <a:t>teman-teman</a:t>
            </a:r>
            <a:r>
              <a:rPr lang="en-US" dirty="0"/>
              <a:t> yang juga </a:t>
            </a:r>
            <a:r>
              <a:rPr lang="en-US" dirty="0" err="1"/>
              <a:t>mungkin</a:t>
            </a:r>
            <a:r>
              <a:rPr lang="en-US" dirty="0"/>
              <a:t> </a:t>
            </a:r>
            <a:r>
              <a:rPr lang="en-US" dirty="0" err="1"/>
              <a:t>sedang</a:t>
            </a:r>
            <a:r>
              <a:rPr lang="en-US" dirty="0"/>
              <a:t> </a:t>
            </a:r>
            <a:r>
              <a:rPr lang="en-US" dirty="0" err="1"/>
              <a:t>mendengarkan</a:t>
            </a:r>
            <a:r>
              <a:rPr lang="en-US" dirty="0"/>
              <a:t> </a:t>
            </a:r>
            <a:r>
              <a:rPr lang="en-US" dirty="0" err="1"/>
              <a:t>dari</a:t>
            </a:r>
            <a:r>
              <a:rPr lang="en-US" dirty="0"/>
              <a:t> Indonesia. </a:t>
            </a:r>
            <a:r>
              <a:rPr lang="en-US" dirty="0" err="1"/>
              <a:t>Sebelumnya</a:t>
            </a:r>
            <a:r>
              <a:rPr lang="en-US" dirty="0"/>
              <a:t> </a:t>
            </a:r>
            <a:r>
              <a:rPr lang="en-US" dirty="0" err="1"/>
              <a:t>saya</a:t>
            </a:r>
            <a:r>
              <a:rPr lang="en-US" dirty="0"/>
              <a:t> </a:t>
            </a:r>
            <a:r>
              <a:rPr lang="en-US" dirty="0" err="1"/>
              <a:t>ingin</a:t>
            </a:r>
            <a:r>
              <a:rPr lang="en-US" dirty="0"/>
              <a:t> </a:t>
            </a:r>
            <a:r>
              <a:rPr lang="en-US" dirty="0" err="1"/>
              <a:t>mengucapkan</a:t>
            </a:r>
            <a:r>
              <a:rPr lang="en-US" dirty="0"/>
              <a:t> </a:t>
            </a:r>
            <a:r>
              <a:rPr lang="en-US" dirty="0" err="1"/>
              <a:t>terimakasih</a:t>
            </a:r>
            <a:r>
              <a:rPr lang="en-US" dirty="0"/>
              <a:t> </a:t>
            </a:r>
            <a:r>
              <a:rPr lang="en-US" dirty="0" err="1"/>
              <a:t>untuk</a:t>
            </a:r>
            <a:r>
              <a:rPr lang="en-US" dirty="0"/>
              <a:t> </a:t>
            </a:r>
            <a:r>
              <a:rPr lang="en-US" dirty="0" err="1"/>
              <a:t>Asosiasi</a:t>
            </a:r>
            <a:r>
              <a:rPr lang="en-US" dirty="0"/>
              <a:t> Indonesia </a:t>
            </a:r>
            <a:r>
              <a:rPr lang="en-US" dirty="0" err="1"/>
              <a:t>Jenewa</a:t>
            </a:r>
            <a:r>
              <a:rPr lang="en-US" dirty="0"/>
              <a:t> (AIJ) yang </a:t>
            </a:r>
            <a:r>
              <a:rPr lang="en-US" dirty="0" err="1"/>
              <a:t>sudah</a:t>
            </a:r>
            <a:r>
              <a:rPr lang="en-US" dirty="0"/>
              <a:t> </a:t>
            </a:r>
            <a:r>
              <a:rPr lang="en-US" dirty="0" err="1"/>
              <a:t>mengundang</a:t>
            </a:r>
            <a:r>
              <a:rPr lang="en-US" dirty="0"/>
              <a:t> dan </a:t>
            </a:r>
            <a:r>
              <a:rPr lang="en-US" dirty="0" err="1"/>
              <a:t>memberi</a:t>
            </a:r>
            <a:r>
              <a:rPr lang="en-US" dirty="0"/>
              <a:t> </a:t>
            </a:r>
            <a:r>
              <a:rPr lang="en-US" dirty="0" err="1"/>
              <a:t>kesempatan</a:t>
            </a:r>
            <a:r>
              <a:rPr lang="en-US" dirty="0"/>
              <a:t> </a:t>
            </a:r>
            <a:r>
              <a:rPr lang="en-US" dirty="0" err="1"/>
              <a:t>kepada</a:t>
            </a:r>
            <a:r>
              <a:rPr lang="en-US" dirty="0"/>
              <a:t> </a:t>
            </a:r>
            <a:r>
              <a:rPr lang="en-US" dirty="0" err="1"/>
              <a:t>saya</a:t>
            </a:r>
            <a:r>
              <a:rPr lang="en-US" dirty="0"/>
              <a:t> </a:t>
            </a:r>
            <a:r>
              <a:rPr lang="en-US" dirty="0" err="1"/>
              <a:t>hari</a:t>
            </a:r>
            <a:r>
              <a:rPr lang="en-US" dirty="0"/>
              <a:t> </a:t>
            </a:r>
            <a:r>
              <a:rPr lang="en-US" dirty="0" err="1"/>
              <a:t>ini</a:t>
            </a:r>
            <a:r>
              <a:rPr lang="en-US" dirty="0"/>
              <a:t> </a:t>
            </a:r>
            <a:r>
              <a:rPr lang="en-US" dirty="0" err="1"/>
              <a:t>untuk</a:t>
            </a:r>
            <a:r>
              <a:rPr lang="en-US" dirty="0"/>
              <a:t> sharing </a:t>
            </a:r>
            <a:r>
              <a:rPr lang="en-US" dirty="0" err="1"/>
              <a:t>sedikitt</a:t>
            </a:r>
            <a:r>
              <a:rPr lang="en-US" dirty="0"/>
              <a:t> </a:t>
            </a:r>
            <a:r>
              <a:rPr lang="en-US" dirty="0" err="1"/>
              <a:t>mengenai</a:t>
            </a:r>
            <a:r>
              <a:rPr lang="en-US" dirty="0"/>
              <a:t> </a:t>
            </a:r>
            <a:r>
              <a:rPr lang="en-US" dirty="0" err="1"/>
              <a:t>gizi</a:t>
            </a:r>
            <a:r>
              <a:rPr lang="en-US" dirty="0"/>
              <a:t> </a:t>
            </a:r>
            <a:r>
              <a:rPr lang="en-US" dirty="0" err="1"/>
              <a:t>atau</a:t>
            </a:r>
            <a:r>
              <a:rPr lang="en-US" dirty="0"/>
              <a:t> </a:t>
            </a:r>
            <a:r>
              <a:rPr lang="en-US" dirty="0" err="1"/>
              <a:t>nutrisi</a:t>
            </a:r>
            <a:r>
              <a:rPr lang="en-US" dirty="0"/>
              <a:t> yang </a:t>
            </a:r>
            <a:r>
              <a:rPr lang="en-US" dirty="0" err="1"/>
              <a:t>merupakan</a:t>
            </a:r>
            <a:r>
              <a:rPr lang="en-US" dirty="0"/>
              <a:t> </a:t>
            </a:r>
            <a:r>
              <a:rPr lang="en-US" dirty="0" err="1"/>
              <a:t>bidang</a:t>
            </a:r>
            <a:r>
              <a:rPr lang="en-US" dirty="0"/>
              <a:t> yang </a:t>
            </a:r>
            <a:r>
              <a:rPr lang="en-US" dirty="0" err="1"/>
              <a:t>saat</a:t>
            </a:r>
            <a:r>
              <a:rPr lang="en-US" dirty="0"/>
              <a:t> </a:t>
            </a:r>
            <a:r>
              <a:rPr lang="en-US" dirty="0" err="1"/>
              <a:t>ini</a:t>
            </a:r>
            <a:r>
              <a:rPr lang="en-US" dirty="0"/>
              <a:t> </a:t>
            </a:r>
            <a:r>
              <a:rPr lang="en-US" dirty="0" err="1"/>
              <a:t>saya</a:t>
            </a:r>
            <a:r>
              <a:rPr lang="en-US" dirty="0"/>
              <a:t> </a:t>
            </a:r>
            <a:r>
              <a:rPr lang="en-US" dirty="0" err="1"/>
              <a:t>tekuni</a:t>
            </a:r>
            <a:r>
              <a:rPr lang="en-US" dirty="0"/>
              <a:t>.</a:t>
            </a:r>
          </a:p>
          <a:p>
            <a:endParaRPr lang="en-US" dirty="0"/>
          </a:p>
          <a:p>
            <a:r>
              <a:rPr lang="en-US" dirty="0" err="1"/>
              <a:t>Mungkin</a:t>
            </a:r>
            <a:r>
              <a:rPr lang="en-US" dirty="0"/>
              <a:t> </a:t>
            </a:r>
            <a:r>
              <a:rPr lang="en-US" dirty="0" err="1"/>
              <a:t>untuk</a:t>
            </a:r>
            <a:r>
              <a:rPr lang="en-US" dirty="0"/>
              <a:t> </a:t>
            </a:r>
            <a:r>
              <a:rPr lang="en-US" dirty="0" err="1"/>
              <a:t>perkenalan</a:t>
            </a:r>
            <a:r>
              <a:rPr lang="en-US" dirty="0"/>
              <a:t> </a:t>
            </a:r>
            <a:r>
              <a:rPr lang="en-US" dirty="0" err="1"/>
              <a:t>sedikit</a:t>
            </a:r>
            <a:r>
              <a:rPr lang="en-US" dirty="0"/>
              <a:t>, </a:t>
            </a:r>
            <a:r>
              <a:rPr lang="en-US" dirty="0" err="1"/>
              <a:t>nama</a:t>
            </a:r>
            <a:r>
              <a:rPr lang="en-US" dirty="0"/>
              <a:t> </a:t>
            </a:r>
            <a:r>
              <a:rPr lang="en-US" dirty="0" err="1"/>
              <a:t>saya</a:t>
            </a:r>
            <a:r>
              <a:rPr lang="en-US" dirty="0"/>
              <a:t> Kara Soedarmono. Saya </a:t>
            </a:r>
            <a:r>
              <a:rPr lang="en-US" dirty="0" err="1"/>
              <a:t>adalah</a:t>
            </a:r>
            <a:r>
              <a:rPr lang="en-US" dirty="0"/>
              <a:t> </a:t>
            </a:r>
            <a:r>
              <a:rPr lang="en-US" dirty="0" err="1"/>
              <a:t>dokter</a:t>
            </a:r>
            <a:r>
              <a:rPr lang="en-US" dirty="0"/>
              <a:t> </a:t>
            </a:r>
            <a:r>
              <a:rPr lang="en-US" dirty="0" err="1"/>
              <a:t>umum</a:t>
            </a:r>
            <a:r>
              <a:rPr lang="en-US" dirty="0"/>
              <a:t> yang </a:t>
            </a:r>
            <a:r>
              <a:rPr lang="en-US" dirty="0" err="1"/>
              <a:t>sebelumnya</a:t>
            </a:r>
            <a:r>
              <a:rPr lang="en-US" dirty="0"/>
              <a:t> </a:t>
            </a:r>
            <a:r>
              <a:rPr lang="en-US" dirty="0" err="1"/>
              <a:t>bekerja</a:t>
            </a:r>
            <a:r>
              <a:rPr lang="en-US" dirty="0"/>
              <a:t> di RS </a:t>
            </a:r>
            <a:r>
              <a:rPr lang="en-US" dirty="0" err="1"/>
              <a:t>swasta</a:t>
            </a:r>
            <a:r>
              <a:rPr lang="en-US" dirty="0"/>
              <a:t> di Jakarta dan </a:t>
            </a:r>
            <a:r>
              <a:rPr lang="en-US" dirty="0" err="1"/>
              <a:t>saat</a:t>
            </a:r>
            <a:r>
              <a:rPr lang="en-US" dirty="0"/>
              <a:t> </a:t>
            </a:r>
            <a:r>
              <a:rPr lang="en-US" dirty="0" err="1"/>
              <a:t>ini</a:t>
            </a:r>
            <a:r>
              <a:rPr lang="en-US" dirty="0"/>
              <a:t> </a:t>
            </a:r>
            <a:r>
              <a:rPr lang="en-US" dirty="0" err="1"/>
              <a:t>bertugas</a:t>
            </a:r>
            <a:r>
              <a:rPr lang="en-US" dirty="0"/>
              <a:t> di RS yang </a:t>
            </a:r>
            <a:r>
              <a:rPr lang="en-US" dirty="0" err="1"/>
              <a:t>dibawahi</a:t>
            </a:r>
            <a:r>
              <a:rPr lang="en-US" dirty="0"/>
              <a:t> oleh Health Service Executive di </a:t>
            </a:r>
            <a:r>
              <a:rPr lang="en-US" dirty="0" err="1"/>
              <a:t>Irlandia</a:t>
            </a:r>
            <a:r>
              <a:rPr lang="en-US" dirty="0"/>
              <a:t> </a:t>
            </a:r>
            <a:r>
              <a:rPr lang="en-US" dirty="0" err="1"/>
              <a:t>sebagai</a:t>
            </a:r>
            <a:r>
              <a:rPr lang="en-US" dirty="0"/>
              <a:t> dietitian. </a:t>
            </a:r>
          </a:p>
          <a:p>
            <a:endParaRPr lang="en-US" dirty="0"/>
          </a:p>
          <a:p>
            <a:r>
              <a:rPr lang="en-US" dirty="0"/>
              <a:t>Pada </a:t>
            </a:r>
            <a:r>
              <a:rPr lang="en-US" dirty="0" err="1"/>
              <a:t>bincang-bincang</a:t>
            </a:r>
            <a:r>
              <a:rPr lang="en-US" dirty="0"/>
              <a:t> </a:t>
            </a:r>
            <a:r>
              <a:rPr lang="en-US" dirty="0" err="1"/>
              <a:t>sehat</a:t>
            </a:r>
            <a:r>
              <a:rPr lang="en-US" dirty="0"/>
              <a:t> kali </a:t>
            </a:r>
            <a:r>
              <a:rPr lang="en-US" dirty="0" err="1"/>
              <a:t>ini</a:t>
            </a:r>
            <a:r>
              <a:rPr lang="en-US" dirty="0"/>
              <a:t>, </a:t>
            </a:r>
            <a:r>
              <a:rPr lang="en-US" dirty="0" err="1"/>
              <a:t>saya</a:t>
            </a:r>
            <a:r>
              <a:rPr lang="en-US" dirty="0"/>
              <a:t> </a:t>
            </a:r>
            <a:r>
              <a:rPr lang="en-US" dirty="0" err="1"/>
              <a:t>akan</a:t>
            </a:r>
            <a:r>
              <a:rPr lang="en-US" dirty="0"/>
              <a:t> </a:t>
            </a:r>
            <a:r>
              <a:rPr lang="en-US" dirty="0" err="1"/>
              <a:t>membawakan</a:t>
            </a:r>
            <a:r>
              <a:rPr lang="en-US" dirty="0"/>
              <a:t> </a:t>
            </a:r>
            <a:r>
              <a:rPr lang="en-US" dirty="0" err="1"/>
              <a:t>topik</a:t>
            </a:r>
            <a:r>
              <a:rPr lang="en-US" dirty="0"/>
              <a:t> yang </a:t>
            </a:r>
            <a:r>
              <a:rPr lang="en-US" dirty="0" err="1"/>
              <a:t>sederhana</a:t>
            </a:r>
            <a:r>
              <a:rPr lang="en-US" dirty="0"/>
              <a:t> </a:t>
            </a:r>
            <a:r>
              <a:rPr lang="en-US" dirty="0" err="1"/>
              <a:t>namun</a:t>
            </a:r>
            <a:r>
              <a:rPr lang="en-US" dirty="0"/>
              <a:t> </a:t>
            </a:r>
            <a:r>
              <a:rPr lang="en-US" dirty="0" err="1"/>
              <a:t>sangat</a:t>
            </a:r>
            <a:r>
              <a:rPr lang="en-US" dirty="0"/>
              <a:t> </a:t>
            </a:r>
            <a:r>
              <a:rPr lang="en-US" dirty="0" err="1"/>
              <a:t>sesuai</a:t>
            </a:r>
            <a:r>
              <a:rPr lang="en-US" dirty="0"/>
              <a:t> </a:t>
            </a:r>
            <a:r>
              <a:rPr lang="en-US" dirty="0" err="1"/>
              <a:t>dengan</a:t>
            </a:r>
            <a:r>
              <a:rPr lang="en-US" dirty="0"/>
              <a:t> </a:t>
            </a:r>
            <a:r>
              <a:rPr lang="en-US" dirty="0" err="1"/>
              <a:t>kondisi</a:t>
            </a:r>
            <a:r>
              <a:rPr lang="en-US" dirty="0"/>
              <a:t> </a:t>
            </a:r>
            <a:r>
              <a:rPr lang="en-US" dirty="0" err="1"/>
              <a:t>kita</a:t>
            </a:r>
            <a:r>
              <a:rPr lang="en-US" dirty="0"/>
              <a:t> </a:t>
            </a:r>
            <a:r>
              <a:rPr lang="en-US" dirty="0" err="1"/>
              <a:t>sekarang</a:t>
            </a:r>
            <a:r>
              <a:rPr lang="en-US" dirty="0"/>
              <a:t> </a:t>
            </a:r>
            <a:r>
              <a:rPr lang="en-US" dirty="0" err="1"/>
              <a:t>ini</a:t>
            </a:r>
            <a:r>
              <a:rPr lang="en-US" dirty="0"/>
              <a:t> </a:t>
            </a:r>
            <a:r>
              <a:rPr lang="en-US" dirty="0" err="1"/>
              <a:t>yaitu</a:t>
            </a:r>
            <a:r>
              <a:rPr lang="en-US" dirty="0"/>
              <a:t> </a:t>
            </a:r>
            <a:r>
              <a:rPr lang="en-US" dirty="0" err="1"/>
              <a:t>mengenai</a:t>
            </a:r>
            <a:r>
              <a:rPr lang="en-US" dirty="0"/>
              <a:t> </a:t>
            </a:r>
            <a:r>
              <a:rPr lang="en-US" dirty="0" err="1"/>
              <a:t>gizi</a:t>
            </a:r>
            <a:r>
              <a:rPr lang="en-US" dirty="0"/>
              <a:t> </a:t>
            </a:r>
            <a:r>
              <a:rPr lang="en-US" dirty="0" err="1"/>
              <a:t>seimbang</a:t>
            </a:r>
            <a:r>
              <a:rPr lang="en-US" dirty="0"/>
              <a:t> pada era new normal.</a:t>
            </a:r>
          </a:p>
        </p:txBody>
      </p:sp>
      <p:sp>
        <p:nvSpPr>
          <p:cNvPr id="4" name="Slide Number Placeholder 3"/>
          <p:cNvSpPr>
            <a:spLocks noGrp="1"/>
          </p:cNvSpPr>
          <p:nvPr>
            <p:ph type="sldNum" sz="quarter" idx="5"/>
          </p:nvPr>
        </p:nvSpPr>
        <p:spPr/>
        <p:txBody>
          <a:bodyPr/>
          <a:lstStyle/>
          <a:p>
            <a:fld id="{3410117F-5B99-D54C-9106-041FF4B80E1C}" type="slidenum">
              <a:rPr lang="en-US" smtClean="0"/>
              <a:t>1</a:t>
            </a:fld>
            <a:endParaRPr lang="en-US"/>
          </a:p>
        </p:txBody>
      </p:sp>
    </p:spTree>
    <p:extLst>
      <p:ext uri="{BB962C8B-B14F-4D97-AF65-F5344CB8AC3E}">
        <p14:creationId xmlns:p14="http://schemas.microsoft.com/office/powerpoint/2010/main" val="2042276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Sebelum</a:t>
            </a:r>
            <a:r>
              <a:rPr lang="en-US" dirty="0"/>
              <a:t> </a:t>
            </a:r>
            <a:r>
              <a:rPr lang="en-US" dirty="0" err="1"/>
              <a:t>membahas</a:t>
            </a:r>
            <a:r>
              <a:rPr lang="en-US" dirty="0"/>
              <a:t> </a:t>
            </a:r>
            <a:r>
              <a:rPr lang="en-US" dirty="0" err="1"/>
              <a:t>lebih</a:t>
            </a:r>
            <a:r>
              <a:rPr lang="en-US" dirty="0"/>
              <a:t> </a:t>
            </a:r>
            <a:r>
              <a:rPr lang="en-US" dirty="0" err="1"/>
              <a:t>lanjut</a:t>
            </a:r>
            <a:r>
              <a:rPr lang="en-US" dirty="0"/>
              <a:t> </a:t>
            </a:r>
            <a:r>
              <a:rPr lang="en-US" dirty="0" err="1"/>
              <a:t>mengenai</a:t>
            </a:r>
            <a:r>
              <a:rPr lang="en-US" dirty="0"/>
              <a:t> </a:t>
            </a:r>
            <a:r>
              <a:rPr lang="en-US" dirty="0" err="1"/>
              <a:t>gizi</a:t>
            </a:r>
            <a:r>
              <a:rPr lang="en-US" dirty="0"/>
              <a:t> </a:t>
            </a:r>
            <a:r>
              <a:rPr lang="en-US" dirty="0" err="1"/>
              <a:t>seimbang</a:t>
            </a:r>
            <a:r>
              <a:rPr lang="en-US" dirty="0"/>
              <a:t>, </a:t>
            </a:r>
            <a:r>
              <a:rPr lang="en-US" dirty="0" err="1"/>
              <a:t>sebaiknya</a:t>
            </a:r>
            <a:r>
              <a:rPr lang="en-US" dirty="0"/>
              <a:t> </a:t>
            </a:r>
            <a:r>
              <a:rPr lang="en-US" dirty="0" err="1"/>
              <a:t>kita</a:t>
            </a:r>
            <a:r>
              <a:rPr lang="en-US" dirty="0"/>
              <a:t> </a:t>
            </a:r>
            <a:r>
              <a:rPr lang="en-US" dirty="0" err="1"/>
              <a:t>tahu</a:t>
            </a:r>
            <a:r>
              <a:rPr lang="en-US" dirty="0"/>
              <a:t> </a:t>
            </a:r>
            <a:r>
              <a:rPr lang="en-US" dirty="0" err="1"/>
              <a:t>mengapa</a:t>
            </a:r>
            <a:r>
              <a:rPr lang="en-US" dirty="0"/>
              <a:t> </a:t>
            </a:r>
            <a:r>
              <a:rPr lang="en-US" dirty="0" err="1"/>
              <a:t>gizi</a:t>
            </a:r>
            <a:r>
              <a:rPr lang="en-US" dirty="0"/>
              <a:t> </a:t>
            </a:r>
            <a:r>
              <a:rPr lang="en-US" dirty="0" err="1"/>
              <a:t>seimbang</a:t>
            </a:r>
            <a:r>
              <a:rPr lang="en-US" dirty="0"/>
              <a:t> </a:t>
            </a:r>
            <a:r>
              <a:rPr lang="en-US" dirty="0" err="1"/>
              <a:t>itu</a:t>
            </a:r>
            <a:r>
              <a:rPr lang="en-US" dirty="0"/>
              <a:t> </a:t>
            </a:r>
            <a:r>
              <a:rPr lang="en-US" dirty="0" err="1"/>
              <a:t>penting</a:t>
            </a:r>
            <a:r>
              <a:rPr lang="en-US" dirty="0"/>
              <a:t> </a:t>
            </a:r>
            <a:r>
              <a:rPr lang="en-US" dirty="0" err="1"/>
              <a:t>untuk</a:t>
            </a:r>
            <a:r>
              <a:rPr lang="en-US" dirty="0"/>
              <a:t> </a:t>
            </a:r>
            <a:r>
              <a:rPr lang="en-US" dirty="0" err="1"/>
              <a:t>diterapkan</a:t>
            </a:r>
            <a:r>
              <a:rPr lang="en-US" dirty="0"/>
              <a:t>.</a:t>
            </a:r>
          </a:p>
          <a:p>
            <a:endParaRPr lang="en-US" dirty="0"/>
          </a:p>
          <a:p>
            <a:r>
              <a:rPr lang="en-US" dirty="0"/>
              <a:t>Yang </a:t>
            </a:r>
            <a:r>
              <a:rPr lang="en-US" dirty="0" err="1"/>
              <a:t>pertama</a:t>
            </a:r>
            <a:r>
              <a:rPr lang="en-US" dirty="0"/>
              <a:t>, </a:t>
            </a:r>
            <a:r>
              <a:rPr lang="en-US" dirty="0" err="1"/>
              <a:t>perlu</a:t>
            </a:r>
            <a:r>
              <a:rPr lang="en-US" dirty="0"/>
              <a:t> </a:t>
            </a:r>
            <a:r>
              <a:rPr lang="en-US" dirty="0" err="1"/>
              <a:t>kita</a:t>
            </a:r>
            <a:r>
              <a:rPr lang="en-US" dirty="0"/>
              <a:t> tau </a:t>
            </a:r>
            <a:r>
              <a:rPr lang="en-US" dirty="0" err="1"/>
              <a:t>bahwa</a:t>
            </a:r>
            <a:r>
              <a:rPr lang="en-US" dirty="0"/>
              <a:t> </a:t>
            </a:r>
            <a:r>
              <a:rPr lang="en-US" dirty="0" err="1"/>
              <a:t>prevalansi</a:t>
            </a:r>
            <a:r>
              <a:rPr lang="en-US" dirty="0"/>
              <a:t> </a:t>
            </a:r>
            <a:r>
              <a:rPr lang="en-US" dirty="0" err="1"/>
              <a:t>obesitas</a:t>
            </a:r>
            <a:r>
              <a:rPr lang="en-US" dirty="0"/>
              <a:t> </a:t>
            </a:r>
            <a:r>
              <a:rPr lang="en-US" dirty="0" err="1"/>
              <a:t>semakin</a:t>
            </a:r>
            <a:r>
              <a:rPr lang="en-US" dirty="0"/>
              <a:t> </a:t>
            </a:r>
            <a:r>
              <a:rPr lang="en-US" dirty="0" err="1"/>
              <a:t>meningkat</a:t>
            </a:r>
            <a:r>
              <a:rPr lang="en-US" dirty="0"/>
              <a:t> </a:t>
            </a:r>
            <a:r>
              <a:rPr lang="en-US" dirty="0" err="1"/>
              <a:t>bedasarkan</a:t>
            </a:r>
            <a:r>
              <a:rPr lang="en-US" dirty="0"/>
              <a:t> data-data di </a:t>
            </a:r>
            <a:r>
              <a:rPr lang="en-US" dirty="0" err="1"/>
              <a:t>seluruh</a:t>
            </a:r>
            <a:r>
              <a:rPr lang="en-US" dirty="0"/>
              <a:t> dunia. Centers of Disease Control and Prevention (CDC) </a:t>
            </a:r>
            <a:r>
              <a:rPr lang="en-US" dirty="0" err="1"/>
              <a:t>menyebutkan</a:t>
            </a:r>
            <a:r>
              <a:rPr lang="en-US" dirty="0"/>
              <a:t> </a:t>
            </a:r>
            <a:r>
              <a:rPr lang="en-US" dirty="0" err="1"/>
              <a:t>peningkatan</a:t>
            </a:r>
            <a:r>
              <a:rPr lang="en-US" dirty="0"/>
              <a:t> </a:t>
            </a:r>
            <a:r>
              <a:rPr lang="en-US" dirty="0" err="1"/>
              <a:t>dari</a:t>
            </a:r>
            <a:r>
              <a:rPr lang="en-US" dirty="0"/>
              <a:t> 30.5% </a:t>
            </a:r>
            <a:r>
              <a:rPr lang="en-US" dirty="0" err="1"/>
              <a:t>menjadi</a:t>
            </a:r>
            <a:r>
              <a:rPr lang="en-US" dirty="0"/>
              <a:t>  42.2% di Amerika, WHO juga </a:t>
            </a:r>
            <a:r>
              <a:rPr lang="en-US" dirty="0" err="1"/>
              <a:t>menyebutkan</a:t>
            </a:r>
            <a:r>
              <a:rPr lang="en-US" dirty="0"/>
              <a:t> </a:t>
            </a:r>
            <a:r>
              <a:rPr lang="en-US" dirty="0" err="1"/>
              <a:t>peningkatan</a:t>
            </a:r>
            <a:r>
              <a:rPr lang="en-US" dirty="0"/>
              <a:t> </a:t>
            </a:r>
            <a:r>
              <a:rPr lang="en-US" dirty="0" err="1"/>
              <a:t>dari</a:t>
            </a:r>
            <a:r>
              <a:rPr lang="en-US" dirty="0"/>
              <a:t> 15.9% </a:t>
            </a:r>
            <a:r>
              <a:rPr lang="en-US" dirty="0" err="1"/>
              <a:t>menjadi</a:t>
            </a:r>
            <a:r>
              <a:rPr lang="en-US" dirty="0"/>
              <a:t> 24.5% di </a:t>
            </a:r>
            <a:r>
              <a:rPr lang="en-US" dirty="0" err="1"/>
              <a:t>Eropa</a:t>
            </a:r>
            <a:r>
              <a:rPr lang="en-US" dirty="0"/>
              <a:t> dan yang </a:t>
            </a:r>
            <a:r>
              <a:rPr lang="en-US" dirty="0" err="1"/>
              <a:t>terakhir</a:t>
            </a:r>
            <a:r>
              <a:rPr lang="en-US" dirty="0"/>
              <a:t> di negara </a:t>
            </a:r>
            <a:r>
              <a:rPr lang="en-US" dirty="0" err="1"/>
              <a:t>kita</a:t>
            </a:r>
            <a:r>
              <a:rPr lang="en-US" dirty="0"/>
              <a:t> </a:t>
            </a:r>
            <a:r>
              <a:rPr lang="en-US" dirty="0" err="1"/>
              <a:t>sendiri</a:t>
            </a:r>
            <a:r>
              <a:rPr lang="en-US" dirty="0"/>
              <a:t> </a:t>
            </a:r>
            <a:r>
              <a:rPr lang="en-US" dirty="0" err="1"/>
              <a:t>yaitu</a:t>
            </a:r>
            <a:r>
              <a:rPr lang="en-US" dirty="0"/>
              <a:t> Indonesia; </a:t>
            </a:r>
            <a:r>
              <a:rPr lang="en-US" dirty="0" err="1"/>
              <a:t>Riset</a:t>
            </a:r>
            <a:r>
              <a:rPr lang="en-US" dirty="0"/>
              <a:t> </a:t>
            </a:r>
            <a:r>
              <a:rPr lang="en-US" dirty="0" err="1"/>
              <a:t>Kesehatan</a:t>
            </a:r>
            <a:r>
              <a:rPr lang="en-US" dirty="0"/>
              <a:t> Dasar </a:t>
            </a:r>
            <a:r>
              <a:rPr lang="en-US" dirty="0" err="1"/>
              <a:t>menyebutkan</a:t>
            </a:r>
            <a:r>
              <a:rPr lang="en-US" dirty="0"/>
              <a:t> </a:t>
            </a:r>
            <a:r>
              <a:rPr lang="en-US" dirty="0" err="1"/>
              <a:t>peningkatan</a:t>
            </a:r>
            <a:r>
              <a:rPr lang="en-US" dirty="0"/>
              <a:t> </a:t>
            </a:r>
            <a:r>
              <a:rPr lang="en-US" dirty="0" err="1"/>
              <a:t>dari</a:t>
            </a:r>
            <a:r>
              <a:rPr lang="en-US" dirty="0"/>
              <a:t> 11.7% </a:t>
            </a:r>
            <a:r>
              <a:rPr lang="en-US" dirty="0" err="1"/>
              <a:t>menjadi</a:t>
            </a:r>
            <a:r>
              <a:rPr lang="en-US" dirty="0"/>
              <a:t> 15.4%. Saya rasa pelonjakan2 </a:t>
            </a:r>
            <a:r>
              <a:rPr lang="en-US" dirty="0" err="1"/>
              <a:t>tersebut</a:t>
            </a:r>
            <a:r>
              <a:rPr lang="en-US" dirty="0"/>
              <a:t> </a:t>
            </a:r>
            <a:r>
              <a:rPr lang="en-US" dirty="0" err="1"/>
              <a:t>cukup</a:t>
            </a:r>
            <a:r>
              <a:rPr lang="en-US" dirty="0"/>
              <a:t> </a:t>
            </a:r>
            <a:r>
              <a:rPr lang="en-US" dirty="0" err="1"/>
              <a:t>signifkan</a:t>
            </a:r>
            <a:r>
              <a:rPr lang="en-US" dirty="0"/>
              <a:t> </a:t>
            </a:r>
            <a:r>
              <a:rPr lang="en-US" dirty="0" err="1"/>
              <a:t>untuk</a:t>
            </a:r>
            <a:r>
              <a:rPr lang="en-US" dirty="0"/>
              <a:t> </a:t>
            </a:r>
            <a:r>
              <a:rPr lang="en-US" dirty="0" err="1"/>
              <a:t>kita</a:t>
            </a:r>
            <a:r>
              <a:rPr lang="en-US" dirty="0"/>
              <a:t> </a:t>
            </a:r>
            <a:r>
              <a:rPr lang="en-US" dirty="0" err="1"/>
              <a:t>perhatikan</a:t>
            </a:r>
            <a:r>
              <a:rPr lang="en-US" dirty="0"/>
              <a:t>.</a:t>
            </a:r>
          </a:p>
          <a:p>
            <a:endParaRPr lang="en-US" dirty="0"/>
          </a:p>
          <a:p>
            <a:r>
              <a:rPr lang="en-US" dirty="0" err="1"/>
              <a:t>Kemudian</a:t>
            </a:r>
            <a:r>
              <a:rPr lang="en-US" dirty="0"/>
              <a:t>, teman2 </a:t>
            </a:r>
            <a:r>
              <a:rPr lang="en-US" dirty="0" err="1"/>
              <a:t>mungkin</a:t>
            </a:r>
            <a:r>
              <a:rPr lang="en-US" dirty="0"/>
              <a:t> </a:t>
            </a:r>
            <a:r>
              <a:rPr lang="en-US" dirty="0" err="1"/>
              <a:t>sudah</a:t>
            </a:r>
            <a:r>
              <a:rPr lang="en-US" dirty="0"/>
              <a:t> </a:t>
            </a:r>
            <a:r>
              <a:rPr lang="en-US" dirty="0" err="1"/>
              <a:t>sering</a:t>
            </a:r>
            <a:r>
              <a:rPr lang="en-US" dirty="0"/>
              <a:t> </a:t>
            </a:r>
            <a:r>
              <a:rPr lang="en-US" dirty="0" err="1"/>
              <a:t>dengar</a:t>
            </a:r>
            <a:r>
              <a:rPr lang="en-US" dirty="0"/>
              <a:t> </a:t>
            </a:r>
            <a:r>
              <a:rPr lang="en-US" dirty="0" err="1"/>
              <a:t>bahwa</a:t>
            </a:r>
            <a:r>
              <a:rPr lang="en-US" dirty="0"/>
              <a:t> </a:t>
            </a:r>
            <a:r>
              <a:rPr lang="en-US" dirty="0" err="1"/>
              <a:t>obesitas</a:t>
            </a:r>
            <a:r>
              <a:rPr lang="en-US" dirty="0"/>
              <a:t> </a:t>
            </a:r>
            <a:r>
              <a:rPr lang="en-US" dirty="0" err="1"/>
              <a:t>merupakan</a:t>
            </a:r>
            <a:r>
              <a:rPr lang="en-US" dirty="0"/>
              <a:t> </a:t>
            </a:r>
            <a:r>
              <a:rPr lang="en-US" dirty="0" err="1"/>
              <a:t>faktor</a:t>
            </a:r>
            <a:r>
              <a:rPr lang="en-US" dirty="0"/>
              <a:t> </a:t>
            </a:r>
            <a:r>
              <a:rPr lang="en-US" dirty="0" err="1"/>
              <a:t>resiko</a:t>
            </a:r>
            <a:r>
              <a:rPr lang="en-US" dirty="0"/>
              <a:t> </a:t>
            </a:r>
            <a:r>
              <a:rPr lang="en-US" dirty="0" err="1"/>
              <a:t>terjadinya</a:t>
            </a:r>
            <a:r>
              <a:rPr lang="en-US" dirty="0"/>
              <a:t> </a:t>
            </a:r>
            <a:r>
              <a:rPr lang="en-US" dirty="0" err="1"/>
              <a:t>berbagai</a:t>
            </a:r>
            <a:r>
              <a:rPr lang="en-US" dirty="0"/>
              <a:t> </a:t>
            </a:r>
            <a:r>
              <a:rPr lang="en-US" dirty="0" err="1"/>
              <a:t>penyakit</a:t>
            </a:r>
            <a:r>
              <a:rPr lang="en-US" dirty="0"/>
              <a:t> </a:t>
            </a:r>
            <a:r>
              <a:rPr lang="en-US" dirty="0" err="1"/>
              <a:t>kronik</a:t>
            </a:r>
            <a:r>
              <a:rPr lang="en-US" dirty="0"/>
              <a:t> </a:t>
            </a:r>
            <a:r>
              <a:rPr lang="en-US" dirty="0" err="1"/>
              <a:t>seperti</a:t>
            </a:r>
            <a:r>
              <a:rPr lang="en-US" dirty="0"/>
              <a:t> diabetes </a:t>
            </a:r>
            <a:r>
              <a:rPr lang="en-US" dirty="0" err="1"/>
              <a:t>tipe</a:t>
            </a:r>
            <a:r>
              <a:rPr lang="en-US" dirty="0"/>
              <a:t> 2, </a:t>
            </a:r>
            <a:r>
              <a:rPr lang="en-US" dirty="0" err="1"/>
              <a:t>penyakit</a:t>
            </a:r>
            <a:r>
              <a:rPr lang="en-US" dirty="0"/>
              <a:t> </a:t>
            </a:r>
            <a:r>
              <a:rPr lang="en-US" dirty="0" err="1"/>
              <a:t>kardiovaskular</a:t>
            </a:r>
            <a:r>
              <a:rPr lang="en-US" dirty="0"/>
              <a:t> (</a:t>
            </a:r>
            <a:r>
              <a:rPr lang="en-US" dirty="0" err="1"/>
              <a:t>termasuk</a:t>
            </a:r>
            <a:r>
              <a:rPr lang="en-US" dirty="0"/>
              <a:t> </a:t>
            </a:r>
            <a:r>
              <a:rPr lang="en-US" dirty="0" err="1"/>
              <a:t>jantung</a:t>
            </a:r>
            <a:r>
              <a:rPr lang="en-US" dirty="0"/>
              <a:t> dan stroke), </a:t>
            </a:r>
            <a:r>
              <a:rPr lang="en-US" dirty="0" err="1"/>
              <a:t>beberapa</a:t>
            </a:r>
            <a:r>
              <a:rPr lang="en-US" dirty="0"/>
              <a:t> </a:t>
            </a:r>
            <a:r>
              <a:rPr lang="en-US" dirty="0" err="1"/>
              <a:t>jenis</a:t>
            </a:r>
            <a:r>
              <a:rPr lang="en-US" dirty="0"/>
              <a:t> </a:t>
            </a:r>
            <a:r>
              <a:rPr lang="en-US" dirty="0" err="1"/>
              <a:t>kanker</a:t>
            </a:r>
            <a:r>
              <a:rPr lang="en-US" dirty="0"/>
              <a:t>, osteoarthritis dan lain-lain. </a:t>
            </a:r>
            <a:r>
              <a:rPr lang="en-US" dirty="0" err="1"/>
              <a:t>Obesitas</a:t>
            </a:r>
            <a:r>
              <a:rPr lang="en-US" dirty="0"/>
              <a:t> juga </a:t>
            </a:r>
            <a:r>
              <a:rPr lang="en-US" dirty="0" err="1"/>
              <a:t>meningkatkan</a:t>
            </a:r>
            <a:r>
              <a:rPr lang="en-US" dirty="0"/>
              <a:t> </a:t>
            </a:r>
            <a:r>
              <a:rPr lang="en-US" dirty="0" err="1"/>
              <a:t>morbiditas</a:t>
            </a:r>
            <a:r>
              <a:rPr lang="en-US" dirty="0"/>
              <a:t> </a:t>
            </a:r>
            <a:r>
              <a:rPr lang="en-US" dirty="0" err="1"/>
              <a:t>atau</a:t>
            </a:r>
            <a:r>
              <a:rPr lang="en-US" dirty="0"/>
              <a:t> </a:t>
            </a:r>
            <a:r>
              <a:rPr lang="en-US" dirty="0" err="1"/>
              <a:t>derajat</a:t>
            </a:r>
            <a:r>
              <a:rPr lang="en-US" dirty="0"/>
              <a:t> </a:t>
            </a:r>
            <a:r>
              <a:rPr lang="en-US" dirty="0" err="1"/>
              <a:t>kesakitan</a:t>
            </a:r>
            <a:r>
              <a:rPr lang="en-US" dirty="0"/>
              <a:t> dan </a:t>
            </a:r>
            <a:r>
              <a:rPr lang="en-US" dirty="0" err="1"/>
              <a:t>menurunkan</a:t>
            </a:r>
            <a:r>
              <a:rPr lang="en-US" dirty="0"/>
              <a:t> </a:t>
            </a:r>
            <a:r>
              <a:rPr lang="en-US" dirty="0" err="1"/>
              <a:t>kualitas</a:t>
            </a:r>
            <a:r>
              <a:rPr lang="en-US" dirty="0"/>
              <a:t> </a:t>
            </a:r>
            <a:r>
              <a:rPr lang="en-US" dirty="0" err="1"/>
              <a:t>hidup</a:t>
            </a:r>
            <a:r>
              <a:rPr lang="en-US" dirty="0"/>
              <a:t>.</a:t>
            </a:r>
          </a:p>
          <a:p>
            <a:endParaRPr lang="en-US" dirty="0"/>
          </a:p>
          <a:p>
            <a:r>
              <a:rPr lang="en-US" dirty="0"/>
              <a:t>Nah, </a:t>
            </a:r>
            <a:r>
              <a:rPr lang="en-US" dirty="0" err="1"/>
              <a:t>peningkatan</a:t>
            </a:r>
            <a:r>
              <a:rPr lang="en-US" dirty="0"/>
              <a:t> </a:t>
            </a:r>
            <a:r>
              <a:rPr lang="en-US" dirty="0" err="1"/>
              <a:t>angka</a:t>
            </a:r>
            <a:r>
              <a:rPr lang="en-US" dirty="0"/>
              <a:t> </a:t>
            </a:r>
            <a:r>
              <a:rPr lang="en-US" dirty="0" err="1"/>
              <a:t>obesitas</a:t>
            </a:r>
            <a:r>
              <a:rPr lang="en-US" dirty="0"/>
              <a:t> </a:t>
            </a:r>
            <a:r>
              <a:rPr lang="en-US" dirty="0" err="1"/>
              <a:t>ini</a:t>
            </a:r>
            <a:r>
              <a:rPr lang="en-US" dirty="0"/>
              <a:t> juga </a:t>
            </a:r>
            <a:r>
              <a:rPr lang="en-US" dirty="0" err="1"/>
              <a:t>akan</a:t>
            </a:r>
            <a:r>
              <a:rPr lang="en-US" dirty="0"/>
              <a:t> </a:t>
            </a:r>
            <a:r>
              <a:rPr lang="en-US" dirty="0" err="1"/>
              <a:t>berdampak</a:t>
            </a:r>
            <a:r>
              <a:rPr lang="en-US" dirty="0"/>
              <a:t> pada </a:t>
            </a:r>
            <a:r>
              <a:rPr lang="en-US" dirty="0" err="1"/>
              <a:t>terjadinya</a:t>
            </a:r>
            <a:r>
              <a:rPr lang="en-US" dirty="0"/>
              <a:t> </a:t>
            </a:r>
            <a:r>
              <a:rPr lang="en-US" dirty="0" err="1"/>
              <a:t>peningkatan</a:t>
            </a:r>
            <a:r>
              <a:rPr lang="en-US" dirty="0"/>
              <a:t> </a:t>
            </a:r>
            <a:r>
              <a:rPr lang="en-US" dirty="0" err="1"/>
              <a:t>pembiayaan</a:t>
            </a:r>
            <a:r>
              <a:rPr lang="en-US" dirty="0"/>
              <a:t> </a:t>
            </a:r>
            <a:r>
              <a:rPr lang="en-US" dirty="0" err="1"/>
              <a:t>kesehatan</a:t>
            </a:r>
            <a:r>
              <a:rPr lang="en-US" dirty="0"/>
              <a:t>. </a:t>
            </a:r>
            <a:r>
              <a:rPr lang="en-US" dirty="0" err="1"/>
              <a:t>Seperti</a:t>
            </a:r>
            <a:r>
              <a:rPr lang="en-US" dirty="0"/>
              <a:t> yang </a:t>
            </a:r>
            <a:r>
              <a:rPr lang="en-US" dirty="0" err="1"/>
              <a:t>kita</a:t>
            </a:r>
            <a:r>
              <a:rPr lang="en-US" dirty="0"/>
              <a:t> </a:t>
            </a:r>
            <a:r>
              <a:rPr lang="en-US" dirty="0" err="1"/>
              <a:t>lihat</a:t>
            </a:r>
            <a:r>
              <a:rPr lang="en-US" dirty="0"/>
              <a:t>, </a:t>
            </a:r>
            <a:r>
              <a:rPr lang="en-US" dirty="0" err="1"/>
              <a:t>beban</a:t>
            </a:r>
            <a:r>
              <a:rPr lang="en-US" dirty="0"/>
              <a:t> </a:t>
            </a:r>
            <a:r>
              <a:rPr lang="en-US" dirty="0" err="1"/>
              <a:t>ekonomi</a:t>
            </a:r>
            <a:r>
              <a:rPr lang="en-US" dirty="0"/>
              <a:t> </a:t>
            </a:r>
            <a:r>
              <a:rPr lang="en-US" dirty="0" err="1"/>
              <a:t>ini</a:t>
            </a:r>
            <a:r>
              <a:rPr lang="en-US" dirty="0"/>
              <a:t> </a:t>
            </a:r>
            <a:r>
              <a:rPr lang="en-US" dirty="0" err="1"/>
              <a:t>cukup</a:t>
            </a:r>
            <a:r>
              <a:rPr lang="en-US" dirty="0"/>
              <a:t> </a:t>
            </a:r>
            <a:r>
              <a:rPr lang="en-US" dirty="0" err="1"/>
              <a:t>berat</a:t>
            </a:r>
            <a:r>
              <a:rPr lang="en-US" dirty="0"/>
              <a:t> di negara </a:t>
            </a:r>
            <a:r>
              <a:rPr lang="en-US" dirty="0" err="1"/>
              <a:t>kita</a:t>
            </a:r>
            <a:r>
              <a:rPr lang="en-US" dirty="0"/>
              <a:t> </a:t>
            </a:r>
            <a:r>
              <a:rPr lang="en-US" dirty="0" err="1"/>
              <a:t>yaitu</a:t>
            </a:r>
            <a:r>
              <a:rPr lang="en-US" dirty="0"/>
              <a:t> </a:t>
            </a:r>
            <a:r>
              <a:rPr lang="en-US" dirty="0" err="1"/>
              <a:t>sekitar</a:t>
            </a:r>
            <a:r>
              <a:rPr lang="en-US" dirty="0"/>
              <a:t> 78.5 </a:t>
            </a:r>
            <a:r>
              <a:rPr lang="en-US" dirty="0" err="1"/>
              <a:t>milyar</a:t>
            </a:r>
            <a:r>
              <a:rPr lang="en-US" dirty="0"/>
              <a:t> rupiah/</a:t>
            </a:r>
            <a:r>
              <a:rPr lang="en-US" dirty="0" err="1"/>
              <a:t>tahun</a:t>
            </a:r>
            <a:r>
              <a:rPr lang="en-US" dirty="0"/>
              <a:t> </a:t>
            </a:r>
            <a:r>
              <a:rPr lang="en-US" dirty="0" err="1"/>
              <a:t>atau</a:t>
            </a:r>
            <a:r>
              <a:rPr lang="en-US" dirty="0"/>
              <a:t> </a:t>
            </a:r>
            <a:r>
              <a:rPr lang="en-US" dirty="0" err="1"/>
              <a:t>setara</a:t>
            </a:r>
            <a:r>
              <a:rPr lang="en-US" dirty="0"/>
              <a:t> </a:t>
            </a:r>
            <a:r>
              <a:rPr lang="en-US" dirty="0" err="1"/>
              <a:t>dengan</a:t>
            </a:r>
            <a:r>
              <a:rPr lang="en-US" dirty="0"/>
              <a:t> 0.9% GDP (</a:t>
            </a:r>
            <a:r>
              <a:rPr lang="en-ID" dirty="0"/>
              <a:t>Gross Domestic Product) Indonesia.</a:t>
            </a:r>
          </a:p>
        </p:txBody>
      </p:sp>
      <p:sp>
        <p:nvSpPr>
          <p:cNvPr id="4" name="Slide Number Placeholder 3"/>
          <p:cNvSpPr>
            <a:spLocks noGrp="1"/>
          </p:cNvSpPr>
          <p:nvPr>
            <p:ph type="sldNum" sz="quarter" idx="5"/>
          </p:nvPr>
        </p:nvSpPr>
        <p:spPr/>
        <p:txBody>
          <a:bodyPr/>
          <a:lstStyle/>
          <a:p>
            <a:fld id="{3410117F-5B99-D54C-9106-041FF4B80E1C}" type="slidenum">
              <a:rPr lang="en-US" smtClean="0"/>
              <a:t>2</a:t>
            </a:fld>
            <a:endParaRPr lang="en-US"/>
          </a:p>
        </p:txBody>
      </p:sp>
    </p:spTree>
    <p:extLst>
      <p:ext uri="{BB962C8B-B14F-4D97-AF65-F5344CB8AC3E}">
        <p14:creationId xmlns:p14="http://schemas.microsoft.com/office/powerpoint/2010/main" val="15201584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D" sz="1200" kern="1200" dirty="0">
                <a:solidFill>
                  <a:schemeClr val="tx1"/>
                </a:solidFill>
                <a:effectLst/>
                <a:latin typeface="+mn-lt"/>
                <a:ea typeface="+mn-ea"/>
                <a:cs typeface="+mn-cs"/>
              </a:rPr>
              <a:t>Nah, </a:t>
            </a:r>
            <a:r>
              <a:rPr lang="en-ID" sz="1200" kern="1200" dirty="0" err="1">
                <a:solidFill>
                  <a:schemeClr val="tx1"/>
                </a:solidFill>
                <a:effectLst/>
                <a:latin typeface="+mn-lt"/>
                <a:ea typeface="+mn-ea"/>
                <a:cs typeface="+mn-cs"/>
              </a:rPr>
              <a:t>bicara</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tentang</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gizi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seimbang</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Sebetulnya</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apa</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sih</a:t>
            </a:r>
            <a:r>
              <a:rPr lang="en-ID" sz="1200" kern="1200" dirty="0">
                <a:solidFill>
                  <a:schemeClr val="tx1"/>
                </a:solidFill>
                <a:effectLst/>
                <a:latin typeface="+mn-lt"/>
                <a:ea typeface="+mn-ea"/>
                <a:cs typeface="+mn-cs"/>
              </a:rPr>
              <a:t> yang </a:t>
            </a:r>
            <a:r>
              <a:rPr lang="en-ID" sz="1200" kern="1200" dirty="0" err="1">
                <a:solidFill>
                  <a:schemeClr val="tx1"/>
                </a:solidFill>
                <a:effectLst/>
                <a:latin typeface="+mn-lt"/>
                <a:ea typeface="+mn-ea"/>
                <a:cs typeface="+mn-cs"/>
              </a:rPr>
              <a:t>dimaksud</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dengan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gizi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seimbang</a:t>
            </a:r>
            <a:r>
              <a:rPr lang="en-ID" sz="1200" kern="1200" dirty="0">
                <a:solidFill>
                  <a:schemeClr val="tx1"/>
                </a:solidFill>
                <a:effectLst/>
                <a:latin typeface="+mn-lt"/>
                <a:ea typeface="+mn-ea"/>
                <a:cs typeface="+mn-cs"/>
              </a:rPr>
              <a:t>?</a:t>
            </a:r>
          </a:p>
          <a:p>
            <a:endParaRPr lang="en-ID" sz="1200" kern="1200" dirty="0">
              <a:solidFill>
                <a:schemeClr val="tx1"/>
              </a:solidFill>
              <a:effectLst/>
              <a:latin typeface="+mn-lt"/>
              <a:ea typeface="+mn-ea"/>
              <a:cs typeface="+mn-cs"/>
            </a:endParaRPr>
          </a:p>
          <a:p>
            <a:r>
              <a:rPr lang="en-ID" sz="1200" kern="1200" dirty="0" err="1">
                <a:solidFill>
                  <a:schemeClr val="tx1"/>
                </a:solidFill>
                <a:effectLst/>
                <a:latin typeface="+mn-lt"/>
                <a:ea typeface="+mn-ea"/>
                <a:cs typeface="+mn-cs"/>
              </a:rPr>
              <a:t>Definisi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dari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gizi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seimbang</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adalah</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susunan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makanan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sehari-hari</a:t>
            </a:r>
            <a:r>
              <a:rPr lang="en-ID" sz="1200" kern="1200" dirty="0">
                <a:solidFill>
                  <a:schemeClr val="tx1"/>
                </a:solidFill>
                <a:effectLst/>
                <a:latin typeface="+mn-lt"/>
                <a:ea typeface="+mn-ea"/>
                <a:cs typeface="+mn-cs"/>
              </a:rPr>
              <a:t> yang </a:t>
            </a:r>
            <a:r>
              <a:rPr lang="en-ID" sz="1200" kern="1200" dirty="0" err="1">
                <a:solidFill>
                  <a:schemeClr val="tx1"/>
                </a:solidFill>
                <a:effectLst/>
                <a:latin typeface="+mn-lt"/>
                <a:ea typeface="+mn-ea"/>
                <a:cs typeface="+mn-cs"/>
              </a:rPr>
              <a:t>mengandung</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zat</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gizi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dalam</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jenis</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jumlah</a:t>
            </a:r>
            <a:r>
              <a:rPr lang="en-ID" sz="1200" kern="1200" dirty="0">
                <a:solidFill>
                  <a:schemeClr val="tx1"/>
                </a:solidFill>
                <a:effectLst/>
                <a:latin typeface="+mn-lt"/>
                <a:ea typeface="+mn-ea"/>
                <a:cs typeface="+mn-cs"/>
              </a:rPr>
              <a:t> dan </a:t>
            </a:r>
            <a:r>
              <a:rPr lang="en-ID" sz="1200" kern="1200" dirty="0" err="1">
                <a:solidFill>
                  <a:schemeClr val="tx1"/>
                </a:solidFill>
                <a:effectLst/>
                <a:latin typeface="+mn-lt"/>
                <a:ea typeface="+mn-ea"/>
                <a:cs typeface="+mn-cs"/>
              </a:rPr>
              <a:t>variasi</a:t>
            </a:r>
            <a:r>
              <a:rPr lang="en-ID" sz="1200" kern="1200" dirty="0">
                <a:solidFill>
                  <a:schemeClr val="tx1"/>
                </a:solidFill>
                <a:effectLst/>
                <a:latin typeface="+mn-lt"/>
                <a:ea typeface="+mn-ea"/>
                <a:cs typeface="+mn-cs"/>
              </a:rPr>
              <a:t> yang </a:t>
            </a:r>
            <a:r>
              <a:rPr lang="en-ID" sz="1200" kern="1200" dirty="0" err="1">
                <a:solidFill>
                  <a:schemeClr val="tx1"/>
                </a:solidFill>
                <a:effectLst/>
                <a:latin typeface="+mn-lt"/>
                <a:ea typeface="+mn-ea"/>
                <a:cs typeface="+mn-cs"/>
              </a:rPr>
              <a:t>sesuai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dengan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kebutuhan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tubuh</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Jadi</a:t>
            </a:r>
            <a:r>
              <a:rPr lang="en-ID" sz="1200" kern="1200" dirty="0">
                <a:solidFill>
                  <a:schemeClr val="tx1"/>
                </a:solidFill>
                <a:effectLst/>
                <a:latin typeface="+mn-lt"/>
                <a:ea typeface="+mn-ea"/>
                <a:cs typeface="+mn-cs"/>
              </a:rPr>
              <a:t>, yang </a:t>
            </a:r>
            <a:r>
              <a:rPr lang="en-ID" sz="1200" kern="1200" dirty="0" err="1">
                <a:solidFill>
                  <a:schemeClr val="tx1"/>
                </a:solidFill>
                <a:effectLst/>
                <a:latin typeface="+mn-lt"/>
                <a:ea typeface="+mn-ea"/>
                <a:cs typeface="+mn-cs"/>
              </a:rPr>
              <a:t>dimaksud</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dengan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seimbang</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bukanlah</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hanya</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sebatas</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jumlah</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semata</a:t>
            </a:r>
            <a:r>
              <a:rPr lang="en-ID" sz="1200" kern="1200" dirty="0">
                <a:solidFill>
                  <a:schemeClr val="tx1"/>
                </a:solidFill>
                <a:effectLst/>
                <a:latin typeface="+mn-lt"/>
                <a:ea typeface="+mn-ea"/>
                <a:cs typeface="+mn-cs"/>
              </a:rPr>
              <a:t>.</a:t>
            </a:r>
          </a:p>
          <a:p>
            <a:endParaRPr lang="en-ID" sz="1200" kern="1200" dirty="0">
              <a:solidFill>
                <a:schemeClr val="tx1"/>
              </a:solidFill>
              <a:effectLst/>
              <a:latin typeface="+mn-lt"/>
              <a:ea typeface="+mn-ea"/>
              <a:cs typeface="+mn-cs"/>
            </a:endParaRPr>
          </a:p>
          <a:p>
            <a:r>
              <a:rPr lang="en-ID" sz="1200" kern="1200" dirty="0" err="1">
                <a:solidFill>
                  <a:schemeClr val="tx1"/>
                </a:solidFill>
                <a:effectLst/>
                <a:latin typeface="+mn-lt"/>
                <a:ea typeface="+mn-ea"/>
                <a:cs typeface="+mn-cs"/>
              </a:rPr>
              <a:t>Kemudian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apa</a:t>
            </a:r>
            <a:r>
              <a:rPr lang="en-ID" sz="1200" kern="1200" dirty="0">
                <a:solidFill>
                  <a:schemeClr val="tx1"/>
                </a:solidFill>
                <a:effectLst/>
                <a:latin typeface="+mn-lt"/>
                <a:ea typeface="+mn-ea"/>
                <a:cs typeface="+mn-cs"/>
              </a:rPr>
              <a:t> yang </a:t>
            </a:r>
            <a:r>
              <a:rPr lang="en-ID" sz="1200" kern="1200" dirty="0" err="1">
                <a:solidFill>
                  <a:schemeClr val="tx1"/>
                </a:solidFill>
                <a:effectLst/>
                <a:latin typeface="+mn-lt"/>
                <a:ea typeface="+mn-ea"/>
                <a:cs typeface="+mn-cs"/>
              </a:rPr>
              <a:t>dimaksud</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dengan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pedoman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pola</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makan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sehat</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Pedoman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pola</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makan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sehat</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adalah</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rekomendasi</a:t>
            </a:r>
            <a:r>
              <a:rPr lang="en-ID" sz="1200" kern="1200" dirty="0">
                <a:solidFill>
                  <a:schemeClr val="tx1"/>
                </a:solidFill>
                <a:effectLst/>
                <a:latin typeface="+mn-lt"/>
                <a:ea typeface="+mn-ea"/>
                <a:cs typeface="+mn-cs"/>
              </a:rPr>
              <a:t> yang </a:t>
            </a:r>
            <a:r>
              <a:rPr lang="en-ID" sz="1200" kern="1200" dirty="0" err="1">
                <a:solidFill>
                  <a:schemeClr val="tx1"/>
                </a:solidFill>
                <a:effectLst/>
                <a:latin typeface="+mn-lt"/>
                <a:ea typeface="+mn-ea"/>
                <a:cs typeface="+mn-cs"/>
              </a:rPr>
              <a:t>terdiri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dari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porsi</a:t>
            </a:r>
            <a:r>
              <a:rPr lang="en-ID" sz="1200" kern="1200" dirty="0">
                <a:solidFill>
                  <a:schemeClr val="tx1"/>
                </a:solidFill>
                <a:effectLst/>
                <a:latin typeface="+mn-lt"/>
                <a:ea typeface="+mn-ea"/>
                <a:cs typeface="+mn-cs"/>
              </a:rPr>
              <a:t> dan </a:t>
            </a:r>
            <a:r>
              <a:rPr lang="en-ID" sz="1200" kern="1200" dirty="0" err="1">
                <a:solidFill>
                  <a:schemeClr val="tx1"/>
                </a:solidFill>
                <a:effectLst/>
                <a:latin typeface="+mn-lt"/>
                <a:ea typeface="+mn-ea"/>
                <a:cs typeface="+mn-cs"/>
              </a:rPr>
              <a:t>tipe</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untuk</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mencapai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gizi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seimbang</a:t>
            </a:r>
            <a:r>
              <a:rPr lang="en-ID" sz="1200" kern="1200" dirty="0">
                <a:solidFill>
                  <a:schemeClr val="tx1"/>
                </a:solidFill>
                <a:effectLst/>
                <a:latin typeface="+mn-lt"/>
                <a:ea typeface="+mn-ea"/>
                <a:cs typeface="+mn-cs"/>
              </a:rPr>
              <a:t>.</a:t>
            </a:r>
            <a:br>
              <a:rPr lang="en-ID" sz="1200" kern="1200" dirty="0">
                <a:solidFill>
                  <a:schemeClr val="tx1"/>
                </a:solidFill>
                <a:effectLst/>
                <a:latin typeface="+mn-lt"/>
                <a:ea typeface="+mn-ea"/>
                <a:cs typeface="+mn-cs"/>
              </a:rPr>
            </a:br>
            <a:endParaRPr lang="en-ID" sz="1200" kern="1200" dirty="0">
              <a:solidFill>
                <a:schemeClr val="tx1"/>
              </a:solidFill>
              <a:effectLst/>
              <a:latin typeface="+mn-lt"/>
              <a:ea typeface="+mn-ea"/>
              <a:cs typeface="+mn-cs"/>
            </a:endParaRPr>
          </a:p>
          <a:p>
            <a:r>
              <a:rPr lang="en-ID" sz="1200" kern="1200" dirty="0" err="1">
                <a:solidFill>
                  <a:schemeClr val="tx1"/>
                </a:solidFill>
                <a:effectLst/>
                <a:latin typeface="+mn-lt"/>
                <a:ea typeface="+mn-ea"/>
                <a:cs typeface="+mn-cs"/>
              </a:rPr>
              <a:t>Saat</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ini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pedoman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pola</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makan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sehat</a:t>
            </a:r>
            <a:r>
              <a:rPr lang="en-ID" sz="1200" kern="1200" dirty="0">
                <a:solidFill>
                  <a:schemeClr val="tx1"/>
                </a:solidFill>
                <a:effectLst/>
                <a:latin typeface="+mn-lt"/>
                <a:ea typeface="+mn-ea"/>
                <a:cs typeface="+mn-cs"/>
              </a:rPr>
              <a:t> yang </a:t>
            </a:r>
            <a:r>
              <a:rPr lang="en-ID" sz="1200" kern="1200" dirty="0" err="1">
                <a:solidFill>
                  <a:schemeClr val="tx1"/>
                </a:solidFill>
                <a:effectLst/>
                <a:latin typeface="+mn-lt"/>
                <a:ea typeface="+mn-ea"/>
                <a:cs typeface="+mn-cs"/>
              </a:rPr>
              <a:t>digunakan</a:t>
            </a:r>
            <a:r>
              <a:rPr lang="en-ID" sz="1200" kern="1200" dirty="0">
                <a:solidFill>
                  <a:schemeClr val="tx1"/>
                </a:solidFill>
                <a:effectLst/>
                <a:latin typeface="+mn-lt"/>
                <a:ea typeface="+mn-ea"/>
                <a:cs typeface="+mn-cs"/>
              </a:rPr>
              <a:t> di </a:t>
            </a:r>
            <a:r>
              <a:rPr lang="en-ID" sz="1200" kern="1200" dirty="0" err="1">
                <a:solidFill>
                  <a:schemeClr val="tx1"/>
                </a:solidFill>
                <a:effectLst/>
                <a:latin typeface="+mn-lt"/>
                <a:ea typeface="+mn-ea"/>
                <a:cs typeface="+mn-cs"/>
              </a:rPr>
              <a:t>sebagian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besar</a:t>
            </a:r>
            <a:r>
              <a:rPr lang="en-ID" sz="1200" kern="1200" dirty="0">
                <a:solidFill>
                  <a:schemeClr val="tx1"/>
                </a:solidFill>
                <a:effectLst/>
                <a:latin typeface="+mn-lt"/>
                <a:ea typeface="+mn-ea"/>
                <a:cs typeface="+mn-cs"/>
              </a:rPr>
              <a:t> negara </a:t>
            </a:r>
            <a:r>
              <a:rPr lang="en-ID" sz="1200" kern="1200" dirty="0" err="1">
                <a:solidFill>
                  <a:schemeClr val="tx1"/>
                </a:solidFill>
                <a:effectLst/>
                <a:latin typeface="+mn-lt"/>
                <a:ea typeface="+mn-ea"/>
                <a:cs typeface="+mn-cs"/>
              </a:rPr>
              <a:t>termasuk</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Eropa</a:t>
            </a:r>
            <a:r>
              <a:rPr lang="en-ID" sz="1200" kern="1200" dirty="0">
                <a:solidFill>
                  <a:schemeClr val="tx1"/>
                </a:solidFill>
                <a:effectLst/>
                <a:latin typeface="+mn-lt"/>
                <a:ea typeface="+mn-ea"/>
                <a:cs typeface="+mn-cs"/>
              </a:rPr>
              <a:t> dan Indonesia </a:t>
            </a:r>
            <a:r>
              <a:rPr lang="en-ID" sz="1200" kern="1200" dirty="0" err="1">
                <a:solidFill>
                  <a:schemeClr val="tx1"/>
                </a:solidFill>
                <a:effectLst/>
                <a:latin typeface="+mn-lt"/>
                <a:ea typeface="+mn-ea"/>
                <a:cs typeface="+mn-cs"/>
              </a:rPr>
              <a:t>adalah</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piramida</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makanan</a:t>
            </a:r>
            <a:r>
              <a:rPr lang="en-ID" sz="1200" kern="1200" dirty="0">
                <a:solidFill>
                  <a:schemeClr val="tx1"/>
                </a:solidFill>
                <a:effectLst/>
                <a:latin typeface="+mn-lt"/>
                <a:ea typeface="+mn-ea"/>
                <a:cs typeface="+mn-cs"/>
              </a:rPr>
              <a:t> dan </a:t>
            </a:r>
            <a:r>
              <a:rPr lang="en-ID" sz="1200" kern="1200" dirty="0" err="1">
                <a:solidFill>
                  <a:schemeClr val="tx1"/>
                </a:solidFill>
                <a:effectLst/>
                <a:latin typeface="+mn-lt"/>
                <a:ea typeface="+mn-ea"/>
                <a:cs typeface="+mn-cs"/>
              </a:rPr>
              <a:t>piring</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makan</a:t>
            </a:r>
            <a:r>
              <a:rPr lang="en-ID" sz="1200" kern="1200" dirty="0">
                <a:solidFill>
                  <a:schemeClr val="tx1"/>
                </a:solidFill>
                <a:effectLst/>
                <a:latin typeface="+mn-lt"/>
                <a:ea typeface="+mn-ea"/>
                <a:cs typeface="+mn-cs"/>
              </a:rPr>
              <a:t> model T </a:t>
            </a:r>
            <a:r>
              <a:rPr lang="en-ID" sz="1200" kern="1200" dirty="0" err="1">
                <a:solidFill>
                  <a:schemeClr val="tx1"/>
                </a:solidFill>
                <a:effectLst/>
                <a:latin typeface="+mn-lt"/>
                <a:ea typeface="+mn-ea"/>
                <a:cs typeface="+mn-cs"/>
              </a:rPr>
              <a:t>atau</a:t>
            </a:r>
            <a:r>
              <a:rPr lang="en-ID" sz="1200" kern="1200" dirty="0">
                <a:solidFill>
                  <a:schemeClr val="tx1"/>
                </a:solidFill>
                <a:effectLst/>
                <a:latin typeface="+mn-lt"/>
                <a:ea typeface="+mn-ea"/>
                <a:cs typeface="+mn-cs"/>
              </a:rPr>
              <a:t> healthy plate model.</a:t>
            </a:r>
          </a:p>
        </p:txBody>
      </p:sp>
      <p:sp>
        <p:nvSpPr>
          <p:cNvPr id="4" name="Slide Number Placeholder 3"/>
          <p:cNvSpPr>
            <a:spLocks noGrp="1"/>
          </p:cNvSpPr>
          <p:nvPr>
            <p:ph type="sldNum" sz="quarter" idx="5"/>
          </p:nvPr>
        </p:nvSpPr>
        <p:spPr/>
        <p:txBody>
          <a:bodyPr/>
          <a:lstStyle/>
          <a:p>
            <a:fld id="{3410117F-5B99-D54C-9106-041FF4B80E1C}" type="slidenum">
              <a:rPr lang="en-US" smtClean="0"/>
              <a:t>3</a:t>
            </a:fld>
            <a:endParaRPr lang="en-US"/>
          </a:p>
        </p:txBody>
      </p:sp>
    </p:spTree>
    <p:extLst>
      <p:ext uri="{BB962C8B-B14F-4D97-AF65-F5344CB8AC3E}">
        <p14:creationId xmlns:p14="http://schemas.microsoft.com/office/powerpoint/2010/main" val="13459666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D" sz="1200" kern="1200" dirty="0">
                <a:solidFill>
                  <a:schemeClr val="tx1"/>
                </a:solidFill>
                <a:effectLst/>
                <a:latin typeface="+mn-lt"/>
                <a:ea typeface="+mn-ea"/>
                <a:cs typeface="+mn-cs"/>
              </a:rPr>
              <a:t>Nah, </a:t>
            </a:r>
            <a:r>
              <a:rPr lang="en-ID" sz="1200" kern="1200" dirty="0" err="1">
                <a:solidFill>
                  <a:schemeClr val="tx1"/>
                </a:solidFill>
                <a:effectLst/>
                <a:latin typeface="+mn-lt"/>
                <a:ea typeface="+mn-ea"/>
                <a:cs typeface="+mn-cs"/>
              </a:rPr>
              <a:t>berikut</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adalah</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piramida</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makanan</a:t>
            </a:r>
            <a:r>
              <a:rPr lang="en-ID" sz="1200" kern="1200" dirty="0">
                <a:solidFill>
                  <a:schemeClr val="tx1"/>
                </a:solidFill>
                <a:effectLst/>
                <a:latin typeface="+mn-lt"/>
                <a:ea typeface="+mn-ea"/>
                <a:cs typeface="+mn-cs"/>
              </a:rPr>
              <a:t> yang </a:t>
            </a:r>
            <a:r>
              <a:rPr lang="en-ID" sz="1200" kern="1200" dirty="0" err="1">
                <a:solidFill>
                  <a:schemeClr val="tx1"/>
                </a:solidFill>
                <a:effectLst/>
                <a:latin typeface="+mn-lt"/>
                <a:ea typeface="+mn-ea"/>
                <a:cs typeface="+mn-cs"/>
              </a:rPr>
              <a:t>sudah</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direvisi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sejak</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tahun</a:t>
            </a:r>
            <a:r>
              <a:rPr lang="en-ID" sz="1200" kern="1200" dirty="0">
                <a:solidFill>
                  <a:schemeClr val="tx1"/>
                </a:solidFill>
                <a:effectLst/>
                <a:latin typeface="+mn-lt"/>
                <a:ea typeface="+mn-ea"/>
                <a:cs typeface="+mn-cs"/>
              </a:rPr>
              <a:t> 2016 dan </a:t>
            </a:r>
            <a:r>
              <a:rPr lang="en-ID" sz="1200" kern="1200" dirty="0" err="1">
                <a:solidFill>
                  <a:schemeClr val="tx1"/>
                </a:solidFill>
                <a:effectLst/>
                <a:latin typeface="+mn-lt"/>
                <a:ea typeface="+mn-ea"/>
                <a:cs typeface="+mn-cs"/>
              </a:rPr>
              <a:t>saat</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ini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digunakan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sebagai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panduan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pola</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makan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sehat</a:t>
            </a:r>
            <a:r>
              <a:rPr lang="en-ID" sz="1200" kern="1200" dirty="0">
                <a:solidFill>
                  <a:schemeClr val="tx1"/>
                </a:solidFill>
                <a:effectLst/>
                <a:latin typeface="+mn-lt"/>
                <a:ea typeface="+mn-ea"/>
                <a:cs typeface="+mn-cs"/>
              </a:rPr>
              <a:t>.</a:t>
            </a:r>
            <a:br>
              <a:rPr lang="en-ID" sz="1200" kern="1200" dirty="0">
                <a:solidFill>
                  <a:schemeClr val="tx1"/>
                </a:solidFill>
                <a:effectLst/>
                <a:latin typeface="+mn-lt"/>
                <a:ea typeface="+mn-ea"/>
                <a:cs typeface="+mn-cs"/>
              </a:rPr>
            </a:br>
            <a:endParaRPr lang="en-ID" sz="1200" kern="1200" dirty="0">
              <a:solidFill>
                <a:schemeClr val="tx1"/>
              </a:solidFill>
              <a:effectLst/>
              <a:latin typeface="+mn-lt"/>
              <a:ea typeface="+mn-ea"/>
              <a:cs typeface="+mn-cs"/>
            </a:endParaRPr>
          </a:p>
          <a:p>
            <a:r>
              <a:rPr lang="en-ID" sz="1200" kern="1200" dirty="0" err="1">
                <a:solidFill>
                  <a:schemeClr val="tx1"/>
                </a:solidFill>
                <a:effectLst/>
                <a:latin typeface="+mn-lt"/>
                <a:ea typeface="+mn-ea"/>
                <a:cs typeface="+mn-cs"/>
              </a:rPr>
              <a:t>Piramida</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makanan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ini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terdiri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dari</a:t>
            </a:r>
            <a:r>
              <a:rPr lang="en-ID" sz="1200" kern="1200" dirty="0">
                <a:solidFill>
                  <a:schemeClr val="tx1"/>
                </a:solidFill>
                <a:effectLst/>
                <a:latin typeface="+mn-lt"/>
                <a:ea typeface="+mn-ea"/>
                <a:cs typeface="+mn-cs"/>
              </a:rPr>
              <a:t> 6 </a:t>
            </a:r>
            <a:r>
              <a:rPr lang="en-ID" sz="1200" kern="1200" dirty="0" err="1">
                <a:solidFill>
                  <a:schemeClr val="tx1"/>
                </a:solidFill>
                <a:effectLst/>
                <a:latin typeface="+mn-lt"/>
                <a:ea typeface="+mn-ea"/>
                <a:cs typeface="+mn-cs"/>
              </a:rPr>
              <a:t>tingkat</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dengan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tingkatan</a:t>
            </a:r>
            <a:r>
              <a:rPr lang="en-ID" sz="1200" kern="1200" dirty="0">
                <a:solidFill>
                  <a:schemeClr val="tx1"/>
                </a:solidFill>
                <a:effectLst/>
                <a:latin typeface="+mn-lt"/>
                <a:ea typeface="+mn-ea"/>
                <a:cs typeface="+mn-cs"/>
              </a:rPr>
              <a:t> paling </a:t>
            </a:r>
            <a:r>
              <a:rPr lang="en-ID" sz="1200" kern="1200" dirty="0" err="1">
                <a:solidFill>
                  <a:schemeClr val="tx1"/>
                </a:solidFill>
                <a:effectLst/>
                <a:latin typeface="+mn-lt"/>
                <a:ea typeface="+mn-ea"/>
                <a:cs typeface="+mn-cs"/>
              </a:rPr>
              <a:t>dasar</a:t>
            </a:r>
            <a:r>
              <a:rPr lang="en-ID" sz="1200" kern="1200" dirty="0">
                <a:solidFill>
                  <a:schemeClr val="tx1"/>
                </a:solidFill>
                <a:effectLst/>
                <a:latin typeface="+mn-lt"/>
                <a:ea typeface="+mn-ea"/>
                <a:cs typeface="+mn-cs"/>
              </a:rPr>
              <a:t> yang </a:t>
            </a:r>
            <a:r>
              <a:rPr lang="en-ID" sz="1200" kern="1200" dirty="0" err="1">
                <a:solidFill>
                  <a:schemeClr val="tx1"/>
                </a:solidFill>
                <a:effectLst/>
                <a:latin typeface="+mn-lt"/>
                <a:ea typeface="+mn-ea"/>
                <a:cs typeface="+mn-cs"/>
              </a:rPr>
              <a:t>terdiri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dari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sayuran</a:t>
            </a:r>
            <a:r>
              <a:rPr lang="en-ID" sz="1200" kern="1200" dirty="0">
                <a:solidFill>
                  <a:schemeClr val="tx1"/>
                </a:solidFill>
                <a:effectLst/>
                <a:latin typeface="+mn-lt"/>
                <a:ea typeface="+mn-ea"/>
                <a:cs typeface="+mn-cs"/>
              </a:rPr>
              <a:t> dan </a:t>
            </a:r>
            <a:r>
              <a:rPr lang="en-ID" sz="1200" kern="1200" dirty="0" err="1">
                <a:solidFill>
                  <a:schemeClr val="tx1"/>
                </a:solidFill>
                <a:effectLst/>
                <a:latin typeface="+mn-lt"/>
                <a:ea typeface="+mn-ea"/>
                <a:cs typeface="+mn-cs"/>
              </a:rPr>
              <a:t>buah-buahan</a:t>
            </a:r>
            <a:r>
              <a:rPr lang="en-ID" sz="1200" kern="1200" dirty="0">
                <a:solidFill>
                  <a:schemeClr val="tx1"/>
                </a:solidFill>
                <a:effectLst/>
                <a:latin typeface="+mn-lt"/>
                <a:ea typeface="+mn-ea"/>
                <a:cs typeface="+mn-cs"/>
              </a:rPr>
              <a:t>. Cara </a:t>
            </a:r>
            <a:r>
              <a:rPr lang="en-ID" sz="1200" kern="1200" dirty="0" err="1">
                <a:solidFill>
                  <a:schemeClr val="tx1"/>
                </a:solidFill>
                <a:effectLst/>
                <a:latin typeface="+mn-lt"/>
                <a:ea typeface="+mn-ea"/>
                <a:cs typeface="+mn-cs"/>
              </a:rPr>
              <a:t>menggunakan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atau</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membaca</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piramida</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makanan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ini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yaitu</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dari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dasar</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ke</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puncak</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seiring</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dengan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jumlah</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porsi</a:t>
            </a:r>
            <a:r>
              <a:rPr lang="en-ID" sz="1200" kern="1200" dirty="0">
                <a:solidFill>
                  <a:schemeClr val="tx1"/>
                </a:solidFill>
                <a:effectLst/>
                <a:latin typeface="+mn-lt"/>
                <a:ea typeface="+mn-ea"/>
                <a:cs typeface="+mn-cs"/>
              </a:rPr>
              <a:t> yang </a:t>
            </a:r>
            <a:r>
              <a:rPr lang="en-ID" sz="1200" kern="1200" dirty="0" err="1">
                <a:solidFill>
                  <a:schemeClr val="tx1"/>
                </a:solidFill>
                <a:effectLst/>
                <a:latin typeface="+mn-lt"/>
                <a:ea typeface="+mn-ea"/>
                <a:cs typeface="+mn-cs"/>
              </a:rPr>
              <a:t>direkomendasikan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dari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tiap</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jenis</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makanan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Jadi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bukan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sebaliknya</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ya</a:t>
            </a:r>
            <a:r>
              <a:rPr lang="en-ID" sz="1200" kern="1200" dirty="0">
                <a:solidFill>
                  <a:schemeClr val="tx1"/>
                </a:solidFill>
                <a:effectLst/>
                <a:latin typeface="+mn-lt"/>
                <a:ea typeface="+mn-ea"/>
                <a:cs typeface="+mn-cs"/>
              </a:rPr>
              <a:t>.</a:t>
            </a:r>
          </a:p>
          <a:p>
            <a:endParaRPr lang="en-ID" sz="1200" kern="1200" dirty="0">
              <a:solidFill>
                <a:schemeClr val="tx1"/>
              </a:solidFill>
              <a:effectLst/>
              <a:latin typeface="+mn-lt"/>
              <a:ea typeface="+mn-ea"/>
              <a:cs typeface="+mn-cs"/>
            </a:endParaRPr>
          </a:p>
          <a:p>
            <a:r>
              <a:rPr lang="en-ID" sz="1200" kern="1200" dirty="0" err="1">
                <a:solidFill>
                  <a:schemeClr val="tx1"/>
                </a:solidFill>
                <a:effectLst/>
                <a:latin typeface="+mn-lt"/>
                <a:ea typeface="+mn-ea"/>
                <a:cs typeface="+mn-cs"/>
              </a:rPr>
              <a:t>Setiap</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tingkatan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piramida</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makanan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tersebut</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akan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dijelaskan</a:t>
            </a:r>
            <a:r>
              <a:rPr lang="en-ID" sz="1200" kern="1200" dirty="0">
                <a:solidFill>
                  <a:schemeClr val="tx1"/>
                </a:solidFill>
                <a:effectLst/>
                <a:latin typeface="+mn-lt"/>
                <a:ea typeface="+mn-ea"/>
                <a:cs typeface="+mn-cs"/>
              </a:rPr>
              <a:t> di slide </a:t>
            </a:r>
            <a:r>
              <a:rPr lang="en-ID" sz="1200" kern="1200" dirty="0" err="1">
                <a:solidFill>
                  <a:schemeClr val="tx1"/>
                </a:solidFill>
                <a:effectLst/>
                <a:latin typeface="+mn-lt"/>
                <a:ea typeface="+mn-ea"/>
                <a:cs typeface="+mn-cs"/>
              </a:rPr>
              <a:t>berikutnya</a:t>
            </a:r>
            <a:r>
              <a:rPr lang="en-ID" sz="1200" kern="1200" dirty="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3410117F-5B99-D54C-9106-041FF4B80E1C}" type="slidenum">
              <a:rPr lang="en-US" smtClean="0"/>
              <a:t>4</a:t>
            </a:fld>
            <a:endParaRPr lang="en-US"/>
          </a:p>
        </p:txBody>
      </p:sp>
    </p:spTree>
    <p:extLst>
      <p:ext uri="{BB962C8B-B14F-4D97-AF65-F5344CB8AC3E}">
        <p14:creationId xmlns:p14="http://schemas.microsoft.com/office/powerpoint/2010/main" val="11246872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D" sz="1200" kern="1200" dirty="0" err="1">
                <a:solidFill>
                  <a:schemeClr val="tx1"/>
                </a:solidFill>
                <a:effectLst/>
                <a:latin typeface="+mn-lt"/>
                <a:ea typeface="+mn-ea"/>
                <a:cs typeface="+mn-cs"/>
              </a:rPr>
              <a:t>Tingkatan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pertama</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yaitu</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sayuran</a:t>
            </a:r>
            <a:r>
              <a:rPr lang="en-ID" sz="1200" kern="1200" dirty="0">
                <a:solidFill>
                  <a:schemeClr val="tx1"/>
                </a:solidFill>
                <a:effectLst/>
                <a:latin typeface="+mn-lt"/>
                <a:ea typeface="+mn-ea"/>
                <a:cs typeface="+mn-cs"/>
              </a:rPr>
              <a:t> dan </a:t>
            </a:r>
            <a:r>
              <a:rPr lang="en-ID" sz="1200" kern="1200" dirty="0" err="1">
                <a:solidFill>
                  <a:schemeClr val="tx1"/>
                </a:solidFill>
                <a:effectLst/>
                <a:latin typeface="+mn-lt"/>
                <a:ea typeface="+mn-ea"/>
                <a:cs typeface="+mn-cs"/>
              </a:rPr>
              <a:t>buah-buahan</a:t>
            </a:r>
            <a:r>
              <a:rPr lang="en-ID" sz="1200" kern="1200" dirty="0">
                <a:solidFill>
                  <a:schemeClr val="tx1"/>
                </a:solidFill>
                <a:effectLst/>
                <a:latin typeface="+mn-lt"/>
                <a:ea typeface="+mn-ea"/>
                <a:cs typeface="+mn-cs"/>
              </a:rPr>
              <a:t> yang </a:t>
            </a:r>
            <a:r>
              <a:rPr lang="en-ID" sz="1200" kern="1200" dirty="0" err="1">
                <a:solidFill>
                  <a:schemeClr val="tx1"/>
                </a:solidFill>
                <a:effectLst/>
                <a:latin typeface="+mn-lt"/>
                <a:ea typeface="+mn-ea"/>
                <a:cs typeface="+mn-cs"/>
              </a:rPr>
              <a:t>kita</a:t>
            </a:r>
            <a:r>
              <a:rPr lang="en-ID" sz="1200" kern="1200" dirty="0">
                <a:solidFill>
                  <a:schemeClr val="tx1"/>
                </a:solidFill>
                <a:effectLst/>
                <a:latin typeface="+mn-lt"/>
                <a:ea typeface="+mn-ea"/>
                <a:cs typeface="+mn-cs"/>
              </a:rPr>
              <a:t> tau </a:t>
            </a:r>
            <a:r>
              <a:rPr lang="en-ID" sz="1200" kern="1200" dirty="0" err="1">
                <a:solidFill>
                  <a:schemeClr val="tx1"/>
                </a:solidFill>
                <a:effectLst/>
                <a:latin typeface="+mn-lt"/>
                <a:ea typeface="+mn-ea"/>
                <a:cs typeface="+mn-cs"/>
              </a:rPr>
              <a:t>mengandung</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serat</a:t>
            </a:r>
            <a:r>
              <a:rPr lang="en-ID" sz="1200" kern="1200" dirty="0">
                <a:solidFill>
                  <a:schemeClr val="tx1"/>
                </a:solidFill>
                <a:effectLst/>
                <a:latin typeface="+mn-lt"/>
                <a:ea typeface="+mn-ea"/>
                <a:cs typeface="+mn-cs"/>
              </a:rPr>
              <a:t>, vitamin dan mineral yang </a:t>
            </a:r>
            <a:r>
              <a:rPr lang="en-ID" sz="1200" kern="1200" dirty="0" err="1">
                <a:solidFill>
                  <a:schemeClr val="tx1"/>
                </a:solidFill>
                <a:effectLst/>
                <a:latin typeface="+mn-lt"/>
                <a:ea typeface="+mn-ea"/>
                <a:cs typeface="+mn-cs"/>
              </a:rPr>
              <a:t>penting</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untuk</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tubuh</a:t>
            </a:r>
            <a:r>
              <a:rPr lang="en-ID" sz="1200" kern="1200" dirty="0">
                <a:solidFill>
                  <a:schemeClr val="tx1"/>
                </a:solidFill>
                <a:effectLst/>
                <a:latin typeface="+mn-lt"/>
                <a:ea typeface="+mn-ea"/>
                <a:cs typeface="+mn-cs"/>
              </a:rPr>
              <a:t>. </a:t>
            </a:r>
            <a:br>
              <a:rPr lang="en-ID" sz="1200" kern="1200" dirty="0">
                <a:solidFill>
                  <a:schemeClr val="tx1"/>
                </a:solidFill>
                <a:effectLst/>
                <a:latin typeface="+mn-lt"/>
                <a:ea typeface="+mn-ea"/>
                <a:cs typeface="+mn-cs"/>
              </a:rPr>
            </a:br>
            <a:endParaRPr lang="en-ID" sz="1200" kern="1200" dirty="0">
              <a:solidFill>
                <a:schemeClr val="tx1"/>
              </a:solidFill>
              <a:effectLst/>
              <a:latin typeface="+mn-lt"/>
              <a:ea typeface="+mn-ea"/>
              <a:cs typeface="+mn-cs"/>
            </a:endParaRPr>
          </a:p>
          <a:p>
            <a:r>
              <a:rPr lang="en-ID" sz="1200" kern="1200" dirty="0" err="1">
                <a:solidFill>
                  <a:schemeClr val="tx1"/>
                </a:solidFill>
                <a:effectLst/>
                <a:latin typeface="+mn-lt"/>
                <a:ea typeface="+mn-ea"/>
                <a:cs typeface="+mn-cs"/>
              </a:rPr>
              <a:t>Asupan</a:t>
            </a:r>
            <a:r>
              <a:rPr lang="en-ID" sz="1200" kern="1200" dirty="0">
                <a:solidFill>
                  <a:schemeClr val="tx1"/>
                </a:solidFill>
                <a:effectLst/>
                <a:latin typeface="+mn-lt"/>
                <a:ea typeface="+mn-ea"/>
                <a:cs typeface="+mn-cs"/>
              </a:rPr>
              <a:t> yang </a:t>
            </a:r>
            <a:r>
              <a:rPr lang="en-ID" sz="1200" kern="1200" dirty="0" err="1">
                <a:solidFill>
                  <a:schemeClr val="tx1"/>
                </a:solidFill>
                <a:effectLst/>
                <a:latin typeface="+mn-lt"/>
                <a:ea typeface="+mn-ea"/>
                <a:cs typeface="+mn-cs"/>
              </a:rPr>
              <a:t>dianjurkan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adalah</a:t>
            </a:r>
            <a:r>
              <a:rPr lang="en-ID" sz="1200" kern="1200" dirty="0">
                <a:solidFill>
                  <a:schemeClr val="tx1"/>
                </a:solidFill>
                <a:effectLst/>
                <a:latin typeface="+mn-lt"/>
                <a:ea typeface="+mn-ea"/>
                <a:cs typeface="+mn-cs"/>
              </a:rPr>
              <a:t> 5-7 </a:t>
            </a:r>
            <a:r>
              <a:rPr lang="en-ID" sz="1200" kern="1200" dirty="0" err="1">
                <a:solidFill>
                  <a:schemeClr val="tx1"/>
                </a:solidFill>
                <a:effectLst/>
                <a:latin typeface="+mn-lt"/>
                <a:ea typeface="+mn-ea"/>
                <a:cs typeface="+mn-cs"/>
              </a:rPr>
              <a:t>porsi</a:t>
            </a:r>
            <a:r>
              <a:rPr lang="en-ID" sz="1200" kern="1200" dirty="0">
                <a:solidFill>
                  <a:schemeClr val="tx1"/>
                </a:solidFill>
                <a:effectLst/>
                <a:latin typeface="+mn-lt"/>
                <a:ea typeface="+mn-ea"/>
                <a:cs typeface="+mn-cs"/>
              </a:rPr>
              <a:t>/</a:t>
            </a:r>
            <a:r>
              <a:rPr lang="en-ID" sz="1200" kern="1200" dirty="0" err="1">
                <a:solidFill>
                  <a:schemeClr val="tx1"/>
                </a:solidFill>
                <a:effectLst/>
                <a:latin typeface="+mn-lt"/>
                <a:ea typeface="+mn-ea"/>
                <a:cs typeface="+mn-cs"/>
              </a:rPr>
              <a:t>hari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dengan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perbandingan</a:t>
            </a:r>
            <a:r>
              <a:rPr lang="en-ID" sz="1200" kern="1200" dirty="0">
                <a:solidFill>
                  <a:schemeClr val="tx1"/>
                </a:solidFill>
                <a:effectLst/>
                <a:latin typeface="+mn-lt"/>
                <a:ea typeface="+mn-ea"/>
                <a:cs typeface="+mn-cs"/>
              </a:rPr>
              <a:t> 4-5 </a:t>
            </a:r>
            <a:r>
              <a:rPr lang="en-ID" sz="1200" kern="1200" dirty="0" err="1">
                <a:solidFill>
                  <a:schemeClr val="tx1"/>
                </a:solidFill>
                <a:effectLst/>
                <a:latin typeface="+mn-lt"/>
                <a:ea typeface="+mn-ea"/>
                <a:cs typeface="+mn-cs"/>
              </a:rPr>
              <a:t>porsi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sayur</a:t>
            </a:r>
            <a:r>
              <a:rPr lang="en-ID" sz="1200" kern="1200" dirty="0">
                <a:solidFill>
                  <a:schemeClr val="tx1"/>
                </a:solidFill>
                <a:effectLst/>
                <a:latin typeface="+mn-lt"/>
                <a:ea typeface="+mn-ea"/>
                <a:cs typeface="+mn-cs"/>
              </a:rPr>
              <a:t>/</a:t>
            </a:r>
            <a:r>
              <a:rPr lang="en-ID" sz="1200" kern="1200" dirty="0" err="1">
                <a:solidFill>
                  <a:schemeClr val="tx1"/>
                </a:solidFill>
                <a:effectLst/>
                <a:latin typeface="+mn-lt"/>
                <a:ea typeface="+mn-ea"/>
                <a:cs typeface="+mn-cs"/>
              </a:rPr>
              <a:t>hari</a:t>
            </a:r>
            <a:r>
              <a:rPr lang="en-ID" sz="1200" kern="1200" dirty="0">
                <a:solidFill>
                  <a:schemeClr val="tx1"/>
                </a:solidFill>
                <a:effectLst/>
                <a:latin typeface="+mn-lt"/>
                <a:ea typeface="+mn-ea"/>
                <a:cs typeface="+mn-cs"/>
              </a:rPr>
              <a:t> dan 2-3 </a:t>
            </a:r>
            <a:r>
              <a:rPr lang="en-ID" sz="1200" kern="1200" dirty="0" err="1">
                <a:solidFill>
                  <a:schemeClr val="tx1"/>
                </a:solidFill>
                <a:effectLst/>
                <a:latin typeface="+mn-lt"/>
                <a:ea typeface="+mn-ea"/>
                <a:cs typeface="+mn-cs"/>
              </a:rPr>
              <a:t>porsi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buah</a:t>
            </a:r>
            <a:r>
              <a:rPr lang="en-ID" sz="1200" kern="1200" dirty="0">
                <a:solidFill>
                  <a:schemeClr val="tx1"/>
                </a:solidFill>
                <a:effectLst/>
                <a:latin typeface="+mn-lt"/>
                <a:ea typeface="+mn-ea"/>
                <a:cs typeface="+mn-cs"/>
              </a:rPr>
              <a:t>/</a:t>
            </a:r>
            <a:r>
              <a:rPr lang="en-ID" sz="1200" kern="1200" dirty="0" err="1">
                <a:solidFill>
                  <a:schemeClr val="tx1"/>
                </a:solidFill>
                <a:effectLst/>
                <a:latin typeface="+mn-lt"/>
                <a:ea typeface="+mn-ea"/>
                <a:cs typeface="+mn-cs"/>
              </a:rPr>
              <a:t>hari</a:t>
            </a:r>
            <a:r>
              <a:rPr lang="en-ID" sz="1200" kern="1200" dirty="0">
                <a:solidFill>
                  <a:schemeClr val="tx1"/>
                </a:solidFill>
                <a:effectLst/>
                <a:latin typeface="+mn-lt"/>
                <a:ea typeface="+mn-ea"/>
                <a:cs typeface="+mn-cs"/>
              </a:rPr>
              <a:t>.</a:t>
            </a:r>
          </a:p>
          <a:p>
            <a:endParaRPr lang="en-ID"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410117F-5B99-D54C-9106-041FF4B80E1C}" type="slidenum">
              <a:rPr lang="en-US" smtClean="0"/>
              <a:t>5</a:t>
            </a:fld>
            <a:endParaRPr lang="en-US"/>
          </a:p>
        </p:txBody>
      </p:sp>
    </p:spTree>
    <p:extLst>
      <p:ext uri="{BB962C8B-B14F-4D97-AF65-F5344CB8AC3E}">
        <p14:creationId xmlns:p14="http://schemas.microsoft.com/office/powerpoint/2010/main" val="1173297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D" sz="1200" kern="1200" dirty="0">
                <a:solidFill>
                  <a:schemeClr val="tx1"/>
                </a:solidFill>
                <a:effectLst/>
                <a:latin typeface="+mn-lt"/>
                <a:ea typeface="+mn-ea"/>
                <a:cs typeface="+mn-cs"/>
              </a:rPr>
              <a:t>1 </a:t>
            </a:r>
            <a:r>
              <a:rPr lang="en-ID" sz="1200" kern="1200" dirty="0" err="1">
                <a:solidFill>
                  <a:schemeClr val="tx1"/>
                </a:solidFill>
                <a:effectLst/>
                <a:latin typeface="+mn-lt"/>
                <a:ea typeface="+mn-ea"/>
                <a:cs typeface="+mn-cs"/>
              </a:rPr>
              <a:t>porsi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sayuran</a:t>
            </a:r>
            <a:r>
              <a:rPr lang="en-ID" sz="1200" kern="1200" dirty="0">
                <a:solidFill>
                  <a:schemeClr val="tx1"/>
                </a:solidFill>
                <a:effectLst/>
                <a:latin typeface="+mn-lt"/>
                <a:ea typeface="+mn-ea"/>
                <a:cs typeface="+mn-cs"/>
              </a:rPr>
              <a:t> yang </a:t>
            </a:r>
            <a:r>
              <a:rPr lang="en-ID" sz="1200" kern="1200" dirty="0" err="1">
                <a:solidFill>
                  <a:schemeClr val="tx1"/>
                </a:solidFill>
                <a:effectLst/>
                <a:latin typeface="+mn-lt"/>
                <a:ea typeface="+mn-ea"/>
                <a:cs typeface="+mn-cs"/>
              </a:rPr>
              <a:t>dimaksud</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adalah</a:t>
            </a:r>
            <a:r>
              <a:rPr lang="en-ID" sz="1200" kern="1200" dirty="0">
                <a:solidFill>
                  <a:schemeClr val="tx1"/>
                </a:solidFill>
                <a:effectLst/>
                <a:latin typeface="+mn-lt"/>
                <a:ea typeface="+mn-ea"/>
                <a:cs typeface="+mn-cs"/>
              </a:rPr>
              <a:t> 1/2 cup </a:t>
            </a:r>
            <a:r>
              <a:rPr lang="en-ID" sz="1200" kern="1200" dirty="0" err="1">
                <a:solidFill>
                  <a:schemeClr val="tx1"/>
                </a:solidFill>
                <a:effectLst/>
                <a:latin typeface="+mn-lt"/>
                <a:ea typeface="+mn-ea"/>
                <a:cs typeface="+mn-cs"/>
              </a:rPr>
              <a:t>sayuran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matang</a:t>
            </a:r>
            <a:r>
              <a:rPr lang="en-ID" sz="1200" kern="1200" dirty="0">
                <a:solidFill>
                  <a:schemeClr val="tx1"/>
                </a:solidFill>
                <a:effectLst/>
                <a:latin typeface="+mn-lt"/>
                <a:ea typeface="+mn-ea"/>
                <a:cs typeface="+mn-cs"/>
              </a:rPr>
              <a:t> , 1 cup salad </a:t>
            </a:r>
            <a:r>
              <a:rPr lang="en-ID" sz="1200" kern="1200" dirty="0" err="1">
                <a:solidFill>
                  <a:schemeClr val="tx1"/>
                </a:solidFill>
                <a:effectLst/>
                <a:latin typeface="+mn-lt"/>
                <a:ea typeface="+mn-ea"/>
                <a:cs typeface="+mn-cs"/>
              </a:rPr>
              <a:t>atau</a:t>
            </a:r>
            <a:r>
              <a:rPr lang="en-ID" sz="1200" kern="1200" dirty="0">
                <a:solidFill>
                  <a:schemeClr val="tx1"/>
                </a:solidFill>
                <a:effectLst/>
                <a:latin typeface="+mn-lt"/>
                <a:ea typeface="+mn-ea"/>
                <a:cs typeface="+mn-cs"/>
              </a:rPr>
              <a:t> 1 cup sup. 1 cup yang </a:t>
            </a:r>
            <a:r>
              <a:rPr lang="en-ID" sz="1200" kern="1200" dirty="0" err="1">
                <a:solidFill>
                  <a:schemeClr val="tx1"/>
                </a:solidFill>
                <a:effectLst/>
                <a:latin typeface="+mn-lt"/>
                <a:ea typeface="+mn-ea"/>
                <a:cs typeface="+mn-cs"/>
              </a:rPr>
              <a:t>dimaksud</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disini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adalah</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sekitar</a:t>
            </a:r>
            <a:r>
              <a:rPr lang="en-ID" sz="1200" kern="1200" dirty="0">
                <a:solidFill>
                  <a:schemeClr val="tx1"/>
                </a:solidFill>
                <a:effectLst/>
                <a:latin typeface="+mn-lt"/>
                <a:ea typeface="+mn-ea"/>
                <a:cs typeface="+mn-cs"/>
              </a:rPr>
              <a:t> 150g.</a:t>
            </a:r>
          </a:p>
          <a:p>
            <a:endParaRPr lang="en-ID" sz="1200" kern="1200" dirty="0">
              <a:solidFill>
                <a:schemeClr val="tx1"/>
              </a:solidFill>
              <a:effectLst/>
              <a:latin typeface="+mn-lt"/>
              <a:ea typeface="+mn-ea"/>
              <a:cs typeface="+mn-cs"/>
            </a:endParaRPr>
          </a:p>
          <a:p>
            <a:r>
              <a:rPr lang="en-ID" sz="1200" kern="1200" dirty="0" err="1">
                <a:solidFill>
                  <a:schemeClr val="tx1"/>
                </a:solidFill>
                <a:effectLst/>
                <a:latin typeface="+mn-lt"/>
                <a:ea typeface="+mn-ea"/>
                <a:cs typeface="+mn-cs"/>
              </a:rPr>
              <a:t>Sedangkan</a:t>
            </a:r>
            <a:r>
              <a:rPr lang="en-ID" sz="1200" kern="1200" dirty="0">
                <a:solidFill>
                  <a:schemeClr val="tx1"/>
                </a:solidFill>
                <a:effectLst/>
                <a:latin typeface="+mn-lt"/>
                <a:ea typeface="+mn-ea"/>
                <a:cs typeface="+mn-cs"/>
              </a:rPr>
              <a:t>, 1 </a:t>
            </a:r>
            <a:r>
              <a:rPr lang="en-ID" sz="1200" kern="1200" dirty="0" err="1">
                <a:solidFill>
                  <a:schemeClr val="tx1"/>
                </a:solidFill>
                <a:effectLst/>
                <a:latin typeface="+mn-lt"/>
                <a:ea typeface="+mn-ea"/>
                <a:cs typeface="+mn-cs"/>
              </a:rPr>
              <a:t>porsi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buah</a:t>
            </a:r>
            <a:r>
              <a:rPr lang="en-ID" sz="1200" kern="1200" dirty="0">
                <a:solidFill>
                  <a:schemeClr val="tx1"/>
                </a:solidFill>
                <a:effectLst/>
                <a:latin typeface="+mn-lt"/>
                <a:ea typeface="+mn-ea"/>
                <a:cs typeface="+mn-cs"/>
              </a:rPr>
              <a:t> yang </a:t>
            </a:r>
            <a:r>
              <a:rPr lang="en-ID" sz="1200" kern="1200" dirty="0" err="1">
                <a:solidFill>
                  <a:schemeClr val="tx1"/>
                </a:solidFill>
                <a:effectLst/>
                <a:latin typeface="+mn-lt"/>
                <a:ea typeface="+mn-ea"/>
                <a:cs typeface="+mn-cs"/>
              </a:rPr>
              <a:t>dimaksud</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adalah</a:t>
            </a:r>
            <a:r>
              <a:rPr lang="en-ID" sz="1200" kern="1200" dirty="0">
                <a:solidFill>
                  <a:schemeClr val="tx1"/>
                </a:solidFill>
                <a:effectLst/>
                <a:latin typeface="+mn-lt"/>
                <a:ea typeface="+mn-ea"/>
                <a:cs typeface="+mn-cs"/>
              </a:rPr>
              <a:t> 1 </a:t>
            </a:r>
            <a:r>
              <a:rPr lang="en-ID" sz="1200" kern="1200" dirty="0" err="1">
                <a:solidFill>
                  <a:schemeClr val="tx1"/>
                </a:solidFill>
                <a:effectLst/>
                <a:latin typeface="+mn-lt"/>
                <a:ea typeface="+mn-ea"/>
                <a:cs typeface="+mn-cs"/>
              </a:rPr>
              <a:t>buah</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ukuran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sedang</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seperti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apel</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pir</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atau</a:t>
            </a:r>
            <a:r>
              <a:rPr lang="en-ID" sz="1200" kern="1200" dirty="0">
                <a:solidFill>
                  <a:schemeClr val="tx1"/>
                </a:solidFill>
                <a:effectLst/>
                <a:latin typeface="+mn-lt"/>
                <a:ea typeface="+mn-ea"/>
                <a:cs typeface="+mn-cs"/>
              </a:rPr>
              <a:t> pisang, 2 </a:t>
            </a:r>
            <a:r>
              <a:rPr lang="en-ID" sz="1200" kern="1200" dirty="0" err="1">
                <a:solidFill>
                  <a:schemeClr val="tx1"/>
                </a:solidFill>
                <a:effectLst/>
                <a:latin typeface="+mn-lt"/>
                <a:ea typeface="+mn-ea"/>
                <a:cs typeface="+mn-cs"/>
              </a:rPr>
              <a:t>buah</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ukuran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kecil</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seperti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jeruk</a:t>
            </a:r>
            <a:r>
              <a:rPr lang="en-ID" sz="1200" kern="1200" dirty="0">
                <a:solidFill>
                  <a:schemeClr val="tx1"/>
                </a:solidFill>
                <a:effectLst/>
                <a:latin typeface="+mn-lt"/>
                <a:ea typeface="+mn-ea"/>
                <a:cs typeface="+mn-cs"/>
              </a:rPr>
              <a:t> mandarin, kiwi </a:t>
            </a:r>
            <a:r>
              <a:rPr lang="en-ID" sz="1200" kern="1200" dirty="0" err="1">
                <a:solidFill>
                  <a:schemeClr val="tx1"/>
                </a:solidFill>
                <a:effectLst/>
                <a:latin typeface="+mn-lt"/>
                <a:ea typeface="+mn-ea"/>
                <a:cs typeface="+mn-cs"/>
              </a:rPr>
              <a:t>atau</a:t>
            </a:r>
            <a:r>
              <a:rPr lang="en-ID" sz="1200" kern="1200" dirty="0">
                <a:solidFill>
                  <a:schemeClr val="tx1"/>
                </a:solidFill>
                <a:effectLst/>
                <a:latin typeface="+mn-lt"/>
                <a:ea typeface="+mn-ea"/>
                <a:cs typeface="+mn-cs"/>
              </a:rPr>
              <a:t> plum, 1 </a:t>
            </a:r>
            <a:r>
              <a:rPr lang="en-ID" sz="1200" kern="1200" dirty="0" err="1">
                <a:solidFill>
                  <a:schemeClr val="tx1"/>
                </a:solidFill>
                <a:effectLst/>
                <a:latin typeface="+mn-lt"/>
                <a:ea typeface="+mn-ea"/>
                <a:cs typeface="+mn-cs"/>
              </a:rPr>
              <a:t>telapak</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tangan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penuh</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buah</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anggur</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atau</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buah-buahan</a:t>
            </a:r>
            <a:r>
              <a:rPr lang="en-ID" sz="1200" kern="1200" dirty="0">
                <a:solidFill>
                  <a:schemeClr val="tx1"/>
                </a:solidFill>
                <a:effectLst/>
                <a:latin typeface="+mn-lt"/>
                <a:ea typeface="+mn-ea"/>
                <a:cs typeface="+mn-cs"/>
              </a:rPr>
              <a:t> berries </a:t>
            </a:r>
            <a:r>
              <a:rPr lang="en-ID" sz="1200" kern="1200" dirty="0" err="1">
                <a:solidFill>
                  <a:schemeClr val="tx1"/>
                </a:solidFill>
                <a:effectLst/>
                <a:latin typeface="+mn-lt"/>
                <a:ea typeface="+mn-ea"/>
                <a:cs typeface="+mn-cs"/>
              </a:rPr>
              <a:t>termasuk</a:t>
            </a:r>
            <a:r>
              <a:rPr lang="en-ID" sz="1200" kern="1200" dirty="0">
                <a:solidFill>
                  <a:schemeClr val="tx1"/>
                </a:solidFill>
                <a:effectLst/>
                <a:latin typeface="+mn-lt"/>
                <a:ea typeface="+mn-ea"/>
                <a:cs typeface="+mn-cs"/>
              </a:rPr>
              <a:t> strawberry, blackberry, blueberry </a:t>
            </a:r>
            <a:r>
              <a:rPr lang="en-ID" sz="1200" kern="1200" dirty="0" err="1">
                <a:solidFill>
                  <a:schemeClr val="tx1"/>
                </a:solidFill>
                <a:effectLst/>
                <a:latin typeface="+mn-lt"/>
                <a:ea typeface="+mn-ea"/>
                <a:cs typeface="+mn-cs"/>
              </a:rPr>
              <a:t>atau</a:t>
            </a:r>
            <a:r>
              <a:rPr lang="en-ID" sz="1200" kern="1200" dirty="0">
                <a:solidFill>
                  <a:schemeClr val="tx1"/>
                </a:solidFill>
                <a:effectLst/>
                <a:latin typeface="+mn-lt"/>
                <a:ea typeface="+mn-ea"/>
                <a:cs typeface="+mn-cs"/>
              </a:rPr>
              <a:t> raspberry </a:t>
            </a:r>
            <a:r>
              <a:rPr lang="en-ID" sz="1200" kern="1200" dirty="0" err="1">
                <a:solidFill>
                  <a:schemeClr val="tx1"/>
                </a:solidFill>
                <a:effectLst/>
                <a:latin typeface="+mn-lt"/>
                <a:ea typeface="+mn-ea"/>
                <a:cs typeface="+mn-cs"/>
              </a:rPr>
              <a:t>atau</a:t>
            </a:r>
            <a:r>
              <a:rPr lang="en-ID" sz="1200" kern="1200" dirty="0">
                <a:solidFill>
                  <a:schemeClr val="tx1"/>
                </a:solidFill>
                <a:effectLst/>
                <a:latin typeface="+mn-lt"/>
                <a:ea typeface="+mn-ea"/>
                <a:cs typeface="+mn-cs"/>
              </a:rPr>
              <a:t> 150ml jus </a:t>
            </a:r>
            <a:r>
              <a:rPr lang="en-ID" sz="1200" kern="1200" dirty="0" err="1">
                <a:solidFill>
                  <a:schemeClr val="tx1"/>
                </a:solidFill>
                <a:effectLst/>
                <a:latin typeface="+mn-lt"/>
                <a:ea typeface="+mn-ea"/>
                <a:cs typeface="+mn-cs"/>
              </a:rPr>
              <a:t>buah</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tanpa</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pemanis</a:t>
            </a:r>
            <a:endParaRPr lang="en-US" dirty="0"/>
          </a:p>
        </p:txBody>
      </p:sp>
      <p:sp>
        <p:nvSpPr>
          <p:cNvPr id="4" name="Slide Number Placeholder 3"/>
          <p:cNvSpPr>
            <a:spLocks noGrp="1"/>
          </p:cNvSpPr>
          <p:nvPr>
            <p:ph type="sldNum" sz="quarter" idx="5"/>
          </p:nvPr>
        </p:nvSpPr>
        <p:spPr/>
        <p:txBody>
          <a:bodyPr/>
          <a:lstStyle/>
          <a:p>
            <a:fld id="{3410117F-5B99-D54C-9106-041FF4B80E1C}" type="slidenum">
              <a:rPr lang="en-US" smtClean="0"/>
              <a:t>6</a:t>
            </a:fld>
            <a:endParaRPr lang="en-US"/>
          </a:p>
        </p:txBody>
      </p:sp>
    </p:spTree>
    <p:extLst>
      <p:ext uri="{BB962C8B-B14F-4D97-AF65-F5344CB8AC3E}">
        <p14:creationId xmlns:p14="http://schemas.microsoft.com/office/powerpoint/2010/main" val="2024155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Tingkatan</a:t>
            </a:r>
            <a:r>
              <a:rPr lang="en-US" dirty="0"/>
              <a:t> </a:t>
            </a:r>
            <a:r>
              <a:rPr lang="en-US" dirty="0" err="1"/>
              <a:t>berikutnya</a:t>
            </a:r>
            <a:r>
              <a:rPr lang="en-US" dirty="0"/>
              <a:t> </a:t>
            </a:r>
            <a:r>
              <a:rPr lang="en-US" dirty="0" err="1"/>
              <a:t>adalah</a:t>
            </a:r>
            <a:r>
              <a:rPr lang="en-US" dirty="0"/>
              <a:t> </a:t>
            </a:r>
            <a:r>
              <a:rPr lang="en-US" dirty="0" err="1"/>
              <a:t>makanan</a:t>
            </a:r>
            <a:r>
              <a:rPr lang="en-US" dirty="0"/>
              <a:t> yang </a:t>
            </a:r>
            <a:r>
              <a:rPr lang="en-US" dirty="0" err="1"/>
              <a:t>mengandung</a:t>
            </a:r>
            <a:r>
              <a:rPr lang="en-US" dirty="0"/>
              <a:t> </a:t>
            </a:r>
            <a:r>
              <a:rPr lang="en-US" dirty="0" err="1"/>
              <a:t>karbohidrat</a:t>
            </a:r>
            <a:r>
              <a:rPr lang="en-US" dirty="0"/>
              <a:t> </a:t>
            </a:r>
            <a:r>
              <a:rPr lang="en-US" dirty="0" err="1"/>
              <a:t>diantaranya</a:t>
            </a:r>
            <a:r>
              <a:rPr lang="en-US" dirty="0"/>
              <a:t> </a:t>
            </a:r>
            <a:r>
              <a:rPr lang="en-US" dirty="0" err="1"/>
              <a:t>adalah</a:t>
            </a:r>
            <a:r>
              <a:rPr lang="en-US" dirty="0"/>
              <a:t> nasi, </a:t>
            </a:r>
            <a:r>
              <a:rPr lang="en-US" dirty="0" err="1"/>
              <a:t>mie</a:t>
            </a:r>
            <a:r>
              <a:rPr lang="en-US" dirty="0"/>
              <a:t>, pasta, </a:t>
            </a:r>
            <a:r>
              <a:rPr lang="en-US" dirty="0" err="1"/>
              <a:t>gandum</a:t>
            </a:r>
            <a:r>
              <a:rPr lang="en-US" dirty="0"/>
              <a:t>, muesli, quinoa, roti, </a:t>
            </a:r>
            <a:r>
              <a:rPr lang="en-US" dirty="0" err="1"/>
              <a:t>sereal</a:t>
            </a:r>
            <a:r>
              <a:rPr lang="en-US" dirty="0"/>
              <a:t>, </a:t>
            </a:r>
            <a:r>
              <a:rPr lang="en-US" dirty="0" err="1"/>
              <a:t>kentang</a:t>
            </a:r>
            <a:r>
              <a:rPr lang="en-US" dirty="0"/>
              <a:t> dan </a:t>
            </a:r>
            <a:r>
              <a:rPr lang="en-US" dirty="0" err="1"/>
              <a:t>umbi-umbian</a:t>
            </a:r>
            <a:r>
              <a:rPr lang="en-US" dirty="0"/>
              <a:t> </a:t>
            </a:r>
            <a:r>
              <a:rPr lang="en-US" dirty="0" err="1"/>
              <a:t>lainnya</a:t>
            </a:r>
            <a:r>
              <a:rPr lang="en-US" dirty="0"/>
              <a:t>.</a:t>
            </a:r>
          </a:p>
          <a:p>
            <a:endParaRPr lang="en-US" dirty="0"/>
          </a:p>
          <a:p>
            <a:r>
              <a:rPr lang="en-US" dirty="0" err="1"/>
              <a:t>Usahakan</a:t>
            </a:r>
            <a:r>
              <a:rPr lang="en-US" dirty="0"/>
              <a:t> </a:t>
            </a:r>
            <a:r>
              <a:rPr lang="en-US" dirty="0" err="1"/>
              <a:t>memilih</a:t>
            </a:r>
            <a:r>
              <a:rPr lang="en-US" dirty="0"/>
              <a:t> </a:t>
            </a:r>
            <a:r>
              <a:rPr lang="en-US" dirty="0" err="1"/>
              <a:t>makanan</a:t>
            </a:r>
            <a:r>
              <a:rPr lang="en-US" dirty="0"/>
              <a:t> </a:t>
            </a:r>
            <a:r>
              <a:rPr lang="en-US" dirty="0" err="1"/>
              <a:t>mengandung</a:t>
            </a:r>
            <a:r>
              <a:rPr lang="en-US" dirty="0"/>
              <a:t> </a:t>
            </a:r>
            <a:r>
              <a:rPr lang="en-US" dirty="0" err="1"/>
              <a:t>karbohidrat</a:t>
            </a:r>
            <a:r>
              <a:rPr lang="en-US" dirty="0"/>
              <a:t> </a:t>
            </a:r>
            <a:r>
              <a:rPr lang="en-US" dirty="0" err="1"/>
              <a:t>jenis</a:t>
            </a:r>
            <a:r>
              <a:rPr lang="en-US" dirty="0"/>
              <a:t> </a:t>
            </a:r>
            <a:r>
              <a:rPr lang="en-US" dirty="0" err="1"/>
              <a:t>gandum</a:t>
            </a:r>
            <a:r>
              <a:rPr lang="en-US" dirty="0"/>
              <a:t> </a:t>
            </a:r>
            <a:r>
              <a:rPr lang="en-US" dirty="0" err="1"/>
              <a:t>atau</a:t>
            </a:r>
            <a:r>
              <a:rPr lang="en-US" dirty="0"/>
              <a:t> </a:t>
            </a:r>
            <a:r>
              <a:rPr lang="en-US" dirty="0" err="1"/>
              <a:t>biji-bijian</a:t>
            </a:r>
            <a:r>
              <a:rPr lang="en-US" dirty="0"/>
              <a:t> </a:t>
            </a:r>
            <a:r>
              <a:rPr lang="en-US" dirty="0" err="1"/>
              <a:t>seperti</a:t>
            </a:r>
            <a:r>
              <a:rPr lang="en-US" dirty="0"/>
              <a:t> nasi </a:t>
            </a:r>
            <a:r>
              <a:rPr lang="en-US" dirty="0" err="1"/>
              <a:t>merah</a:t>
            </a:r>
            <a:r>
              <a:rPr lang="en-US" dirty="0"/>
              <a:t>, </a:t>
            </a:r>
            <a:r>
              <a:rPr lang="en-US" dirty="0" err="1"/>
              <a:t>mie</a:t>
            </a:r>
            <a:r>
              <a:rPr lang="en-US" dirty="0"/>
              <a:t> </a:t>
            </a:r>
            <a:r>
              <a:rPr lang="en-US" dirty="0" err="1"/>
              <a:t>gandum</a:t>
            </a:r>
            <a:r>
              <a:rPr lang="en-US" dirty="0"/>
              <a:t>, </a:t>
            </a:r>
            <a:r>
              <a:rPr lang="en-US" dirty="0" err="1"/>
              <a:t>wholemeal</a:t>
            </a:r>
            <a:r>
              <a:rPr lang="en-US" dirty="0"/>
              <a:t> pasta, roti </a:t>
            </a:r>
            <a:r>
              <a:rPr lang="en-US" dirty="0" err="1"/>
              <a:t>gandum</a:t>
            </a:r>
            <a:r>
              <a:rPr lang="en-US" dirty="0"/>
              <a:t>, </a:t>
            </a:r>
            <a:r>
              <a:rPr lang="en-US" dirty="0" err="1"/>
              <a:t>dsb</a:t>
            </a:r>
            <a:r>
              <a:rPr lang="en-US" dirty="0"/>
              <a:t>.</a:t>
            </a:r>
          </a:p>
          <a:p>
            <a:endParaRPr lang="en-ID" sz="1200" kern="1200" dirty="0">
              <a:solidFill>
                <a:schemeClr val="tx1"/>
              </a:solidFill>
              <a:effectLst/>
              <a:latin typeface="+mn-lt"/>
              <a:ea typeface="+mn-ea"/>
              <a:cs typeface="+mn-cs"/>
            </a:endParaRPr>
          </a:p>
          <a:p>
            <a:r>
              <a:rPr lang="en-ID" sz="1200" kern="1200" dirty="0" err="1">
                <a:solidFill>
                  <a:schemeClr val="tx1"/>
                </a:solidFill>
                <a:effectLst/>
                <a:latin typeface="+mn-lt"/>
                <a:ea typeface="+mn-ea"/>
                <a:cs typeface="+mn-cs"/>
              </a:rPr>
              <a:t>Asupan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karbohidrat</a:t>
            </a:r>
            <a:r>
              <a:rPr lang="en-ID" sz="1200" kern="1200" dirty="0">
                <a:solidFill>
                  <a:schemeClr val="tx1"/>
                </a:solidFill>
                <a:effectLst/>
                <a:latin typeface="+mn-lt"/>
                <a:ea typeface="+mn-ea"/>
                <a:cs typeface="+mn-cs"/>
              </a:rPr>
              <a:t> yang </a:t>
            </a:r>
            <a:r>
              <a:rPr lang="en-ID" sz="1200" kern="1200" dirty="0" err="1">
                <a:solidFill>
                  <a:schemeClr val="tx1"/>
                </a:solidFill>
                <a:effectLst/>
                <a:latin typeface="+mn-lt"/>
                <a:ea typeface="+mn-ea"/>
                <a:cs typeface="+mn-cs"/>
              </a:rPr>
              <a:t>dianjurkan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adalah</a:t>
            </a:r>
            <a:r>
              <a:rPr lang="en-ID" sz="1200" kern="1200" dirty="0">
                <a:solidFill>
                  <a:schemeClr val="tx1"/>
                </a:solidFill>
                <a:effectLst/>
                <a:latin typeface="+mn-lt"/>
                <a:ea typeface="+mn-ea"/>
                <a:cs typeface="+mn-cs"/>
              </a:rPr>
              <a:t> 3-5 </a:t>
            </a:r>
            <a:r>
              <a:rPr lang="en-ID" sz="1200" kern="1200" dirty="0" err="1">
                <a:solidFill>
                  <a:schemeClr val="tx1"/>
                </a:solidFill>
                <a:effectLst/>
                <a:latin typeface="+mn-lt"/>
                <a:ea typeface="+mn-ea"/>
                <a:cs typeface="+mn-cs"/>
              </a:rPr>
              <a:t>porsi</a:t>
            </a:r>
            <a:r>
              <a:rPr lang="en-ID" sz="1200" kern="1200" dirty="0">
                <a:solidFill>
                  <a:schemeClr val="tx1"/>
                </a:solidFill>
                <a:effectLst/>
                <a:latin typeface="+mn-lt"/>
                <a:ea typeface="+mn-ea"/>
                <a:cs typeface="+mn-cs"/>
              </a:rPr>
              <a:t>/</a:t>
            </a:r>
            <a:r>
              <a:rPr lang="en-ID" sz="1200" kern="1200" dirty="0" err="1">
                <a:solidFill>
                  <a:schemeClr val="tx1"/>
                </a:solidFill>
                <a:effectLst/>
                <a:latin typeface="+mn-lt"/>
                <a:ea typeface="+mn-ea"/>
                <a:cs typeface="+mn-cs"/>
              </a:rPr>
              <a:t>hari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Namun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jumlah</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porsi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ini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perlu</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disesuaikan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dengan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tingakt</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aktivitas</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fisik</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Contohnya</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wanita</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dengan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aktivitas</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fisik</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aktif</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usia</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dibawah</a:t>
            </a:r>
            <a:r>
              <a:rPr lang="en-ID" sz="1200" kern="1200" dirty="0">
                <a:solidFill>
                  <a:schemeClr val="tx1"/>
                </a:solidFill>
                <a:effectLst/>
                <a:latin typeface="+mn-lt"/>
                <a:ea typeface="+mn-ea"/>
                <a:cs typeface="+mn-cs"/>
              </a:rPr>
              <a:t> 50</a:t>
            </a:r>
            <a:r>
              <a:rPr lang="en-ID" sz="1200" kern="1200" baseline="30000" dirty="0">
                <a:solidFill>
                  <a:schemeClr val="tx1"/>
                </a:solidFill>
                <a:effectLst/>
                <a:latin typeface="+mn-lt"/>
                <a:ea typeface="+mn-ea"/>
                <a:cs typeface="+mn-cs"/>
              </a:rPr>
              <a:t> </a:t>
            </a:r>
            <a:r>
              <a:rPr lang="en-ID" sz="1200" kern="1200" baseline="0" dirty="0" err="1">
                <a:solidFill>
                  <a:schemeClr val="tx1"/>
                </a:solidFill>
                <a:effectLst/>
                <a:latin typeface="+mn-lt"/>
                <a:ea typeface="+mn-ea"/>
                <a:cs typeface="+mn-cs"/>
              </a:rPr>
              <a:t>tahun</a:t>
            </a:r>
            <a:r>
              <a:rPr lang="en-ID" sz="1200" kern="1200" baseline="0" dirty="0">
                <a:solidFill>
                  <a:schemeClr val="tx1"/>
                </a:solidFill>
                <a:effectLst/>
                <a:latin typeface="+mn-lt"/>
                <a:ea typeface="+mn-ea"/>
                <a:cs typeface="+mn-cs"/>
              </a:rPr>
              <a:t> </a:t>
            </a:r>
            <a:r>
              <a:rPr lang="en-ID" sz="1200" kern="1200" baseline="0" dirty="0" err="1">
                <a:solidFill>
                  <a:schemeClr val="tx1"/>
                </a:solidFill>
                <a:effectLst/>
                <a:latin typeface="+mn-lt"/>
                <a:ea typeface="+mn-ea"/>
                <a:cs typeface="+mn-cs"/>
              </a:rPr>
              <a:t>membutuhkan</a:t>
            </a:r>
            <a:r>
              <a:rPr lang="en-ID" sz="1200" kern="1200" baseline="0" dirty="0">
                <a:solidFill>
                  <a:schemeClr val="tx1"/>
                </a:solidFill>
                <a:effectLst/>
                <a:latin typeface="+mn-lt"/>
                <a:ea typeface="+mn-ea"/>
                <a:cs typeface="+mn-cs"/>
              </a:rPr>
              <a:t> 4-5 </a:t>
            </a:r>
            <a:r>
              <a:rPr lang="en-ID" sz="1200" kern="1200" baseline="0" dirty="0" err="1">
                <a:solidFill>
                  <a:schemeClr val="tx1"/>
                </a:solidFill>
                <a:effectLst/>
                <a:latin typeface="+mn-lt"/>
                <a:ea typeface="+mn-ea"/>
                <a:cs typeface="+mn-cs"/>
              </a:rPr>
              <a:t>porsi</a:t>
            </a:r>
            <a:r>
              <a:rPr lang="en-ID" sz="1200" kern="1200" baseline="0" dirty="0">
                <a:solidFill>
                  <a:schemeClr val="tx1"/>
                </a:solidFill>
                <a:effectLst/>
                <a:latin typeface="+mn-lt"/>
                <a:ea typeface="+mn-ea"/>
                <a:cs typeface="+mn-cs"/>
              </a:rPr>
              <a:t> </a:t>
            </a:r>
            <a:r>
              <a:rPr lang="en-ID" sz="1200" kern="1200" baseline="0" dirty="0" err="1">
                <a:solidFill>
                  <a:schemeClr val="tx1"/>
                </a:solidFill>
                <a:effectLst/>
                <a:latin typeface="+mn-lt"/>
                <a:ea typeface="+mn-ea"/>
                <a:cs typeface="+mn-cs"/>
              </a:rPr>
              <a:t>karbohidrat</a:t>
            </a:r>
            <a:r>
              <a:rPr lang="en-ID" sz="1200" kern="1200" baseline="0" dirty="0">
                <a:solidFill>
                  <a:schemeClr val="tx1"/>
                </a:solidFill>
                <a:effectLst/>
                <a:latin typeface="+mn-lt"/>
                <a:ea typeface="+mn-ea"/>
                <a:cs typeface="+mn-cs"/>
              </a:rPr>
              <a:t>/</a:t>
            </a:r>
            <a:r>
              <a:rPr lang="en-ID" sz="1200" kern="1200" baseline="0" dirty="0" err="1">
                <a:solidFill>
                  <a:schemeClr val="tx1"/>
                </a:solidFill>
                <a:effectLst/>
                <a:latin typeface="+mn-lt"/>
                <a:ea typeface="+mn-ea"/>
                <a:cs typeface="+mn-cs"/>
              </a:rPr>
              <a:t>hari</a:t>
            </a:r>
            <a:r>
              <a:rPr lang="en-ID" sz="1200" kern="1200" baseline="0" dirty="0">
                <a:solidFill>
                  <a:schemeClr val="tx1"/>
                </a:solidFill>
                <a:effectLst/>
                <a:latin typeface="+mn-lt"/>
                <a:ea typeface="+mn-ea"/>
                <a:cs typeface="+mn-cs"/>
              </a:rPr>
              <a:t> </a:t>
            </a:r>
            <a:r>
              <a:rPr lang="en-ID" sz="1200" kern="1200" baseline="0" dirty="0" err="1">
                <a:solidFill>
                  <a:schemeClr val="tx1"/>
                </a:solidFill>
                <a:effectLst/>
                <a:latin typeface="+mn-lt"/>
                <a:ea typeface="+mn-ea"/>
                <a:cs typeface="+mn-cs"/>
              </a:rPr>
              <a:t>sementara</a:t>
            </a:r>
            <a:r>
              <a:rPr lang="en-ID" sz="1200" kern="1200" baseline="0" dirty="0">
                <a:solidFill>
                  <a:schemeClr val="tx1"/>
                </a:solidFill>
                <a:effectLst/>
                <a:latin typeface="+mn-lt"/>
                <a:ea typeface="+mn-ea"/>
                <a:cs typeface="+mn-cs"/>
              </a:rPr>
              <a:t> </a:t>
            </a:r>
            <a:r>
              <a:rPr lang="en-ID" sz="1200" kern="1200" baseline="0" dirty="0" err="1">
                <a:solidFill>
                  <a:schemeClr val="tx1"/>
                </a:solidFill>
                <a:effectLst/>
                <a:latin typeface="+mn-lt"/>
                <a:ea typeface="+mn-ea"/>
                <a:cs typeface="+mn-cs"/>
              </a:rPr>
              <a:t>wanita</a:t>
            </a:r>
            <a:r>
              <a:rPr lang="en-ID" sz="1200" kern="1200" baseline="0" dirty="0">
                <a:solidFill>
                  <a:schemeClr val="tx1"/>
                </a:solidFill>
                <a:effectLst/>
                <a:latin typeface="+mn-lt"/>
                <a:ea typeface="+mn-ea"/>
                <a:cs typeface="+mn-cs"/>
              </a:rPr>
              <a:t> </a:t>
            </a:r>
            <a:r>
              <a:rPr lang="en-ID" sz="1200" kern="1200" baseline="0" dirty="0" err="1">
                <a:solidFill>
                  <a:schemeClr val="tx1"/>
                </a:solidFill>
                <a:effectLst/>
                <a:latin typeface="+mn-lt"/>
                <a:ea typeface="+mn-ea"/>
                <a:cs typeface="+mn-cs"/>
              </a:rPr>
              <a:t>usia</a:t>
            </a:r>
            <a:r>
              <a:rPr lang="en-ID" sz="1200" kern="1200" baseline="0" dirty="0">
                <a:solidFill>
                  <a:schemeClr val="tx1"/>
                </a:solidFill>
                <a:effectLst/>
                <a:latin typeface="+mn-lt"/>
                <a:ea typeface="+mn-ea"/>
                <a:cs typeface="+mn-cs"/>
              </a:rPr>
              <a:t> </a:t>
            </a:r>
            <a:r>
              <a:rPr lang="en-ID" sz="1200" kern="1200" baseline="0" dirty="0" err="1">
                <a:solidFill>
                  <a:schemeClr val="tx1"/>
                </a:solidFill>
                <a:effectLst/>
                <a:latin typeface="+mn-lt"/>
                <a:ea typeface="+mn-ea"/>
                <a:cs typeface="+mn-cs"/>
              </a:rPr>
              <a:t>lebih</a:t>
            </a:r>
            <a:r>
              <a:rPr lang="en-ID" sz="1200" kern="1200" baseline="0" dirty="0">
                <a:solidFill>
                  <a:schemeClr val="tx1"/>
                </a:solidFill>
                <a:effectLst/>
                <a:latin typeface="+mn-lt"/>
                <a:ea typeface="+mn-ea"/>
                <a:cs typeface="+mn-cs"/>
              </a:rPr>
              <a:t> </a:t>
            </a:r>
            <a:r>
              <a:rPr lang="en-ID" sz="1200" kern="1200" baseline="0" dirty="0" err="1">
                <a:solidFill>
                  <a:schemeClr val="tx1"/>
                </a:solidFill>
                <a:effectLst/>
                <a:latin typeface="+mn-lt"/>
                <a:ea typeface="+mn-ea"/>
                <a:cs typeface="+mn-cs"/>
              </a:rPr>
              <a:t>dari</a:t>
            </a:r>
            <a:r>
              <a:rPr lang="en-ID" sz="1200" kern="1200" baseline="0" dirty="0">
                <a:solidFill>
                  <a:schemeClr val="tx1"/>
                </a:solidFill>
                <a:effectLst/>
                <a:latin typeface="+mn-lt"/>
                <a:ea typeface="+mn-ea"/>
                <a:cs typeface="+mn-cs"/>
              </a:rPr>
              <a:t> 50 </a:t>
            </a:r>
            <a:r>
              <a:rPr lang="en-ID" sz="1200" kern="1200" baseline="0" dirty="0" err="1">
                <a:solidFill>
                  <a:schemeClr val="tx1"/>
                </a:solidFill>
                <a:effectLst/>
                <a:latin typeface="+mn-lt"/>
                <a:ea typeface="+mn-ea"/>
                <a:cs typeface="+mn-cs"/>
              </a:rPr>
              <a:t>tahun</a:t>
            </a:r>
            <a:r>
              <a:rPr lang="en-ID" sz="1200" kern="1200" baseline="0" dirty="0">
                <a:solidFill>
                  <a:schemeClr val="tx1"/>
                </a:solidFill>
                <a:effectLst/>
                <a:latin typeface="+mn-lt"/>
                <a:ea typeface="+mn-ea"/>
                <a:cs typeface="+mn-cs"/>
              </a:rPr>
              <a:t> yang </a:t>
            </a:r>
            <a:r>
              <a:rPr lang="en-ID" sz="1200" kern="1200" baseline="0" dirty="0" err="1">
                <a:solidFill>
                  <a:schemeClr val="tx1"/>
                </a:solidFill>
                <a:effectLst/>
                <a:latin typeface="+mn-lt"/>
                <a:ea typeface="+mn-ea"/>
                <a:cs typeface="+mn-cs"/>
              </a:rPr>
              <a:t>termasuk</a:t>
            </a:r>
            <a:r>
              <a:rPr lang="en-ID" sz="1200" kern="1200" baseline="0" dirty="0">
                <a:solidFill>
                  <a:schemeClr val="tx1"/>
                </a:solidFill>
                <a:effectLst/>
                <a:latin typeface="+mn-lt"/>
                <a:ea typeface="+mn-ea"/>
                <a:cs typeface="+mn-cs"/>
              </a:rPr>
              <a:t> </a:t>
            </a:r>
            <a:r>
              <a:rPr lang="en-ID" sz="1200" kern="1200" baseline="0" dirty="0" err="1">
                <a:solidFill>
                  <a:schemeClr val="tx1"/>
                </a:solidFill>
                <a:effectLst/>
                <a:latin typeface="+mn-lt"/>
                <a:ea typeface="+mn-ea"/>
                <a:cs typeface="+mn-cs"/>
              </a:rPr>
              <a:t>tidak</a:t>
            </a:r>
            <a:r>
              <a:rPr lang="en-ID" sz="1200" kern="1200" baseline="0" dirty="0">
                <a:solidFill>
                  <a:schemeClr val="tx1"/>
                </a:solidFill>
                <a:effectLst/>
                <a:latin typeface="+mn-lt"/>
                <a:ea typeface="+mn-ea"/>
                <a:cs typeface="+mn-cs"/>
              </a:rPr>
              <a:t> </a:t>
            </a:r>
            <a:r>
              <a:rPr lang="en-ID" sz="1200" kern="1200" baseline="0" dirty="0" err="1">
                <a:solidFill>
                  <a:schemeClr val="tx1"/>
                </a:solidFill>
                <a:effectLst/>
                <a:latin typeface="+mn-lt"/>
                <a:ea typeface="+mn-ea"/>
                <a:cs typeface="+mn-cs"/>
              </a:rPr>
              <a:t>aktif</a:t>
            </a:r>
            <a:r>
              <a:rPr lang="en-ID" sz="1200" kern="1200" baseline="0" dirty="0">
                <a:solidFill>
                  <a:schemeClr val="tx1"/>
                </a:solidFill>
                <a:effectLst/>
                <a:latin typeface="+mn-lt"/>
                <a:ea typeface="+mn-ea"/>
                <a:cs typeface="+mn-cs"/>
              </a:rPr>
              <a:t> </a:t>
            </a:r>
            <a:r>
              <a:rPr lang="en-ID" sz="1200" kern="1200" baseline="0" dirty="0" err="1">
                <a:solidFill>
                  <a:schemeClr val="tx1"/>
                </a:solidFill>
                <a:effectLst/>
                <a:latin typeface="+mn-lt"/>
                <a:ea typeface="+mn-ea"/>
                <a:cs typeface="+mn-cs"/>
              </a:rPr>
              <a:t>hanya</a:t>
            </a:r>
            <a:r>
              <a:rPr lang="en-ID" sz="1200" kern="1200" baseline="0" dirty="0">
                <a:solidFill>
                  <a:schemeClr val="tx1"/>
                </a:solidFill>
                <a:effectLst/>
                <a:latin typeface="+mn-lt"/>
                <a:ea typeface="+mn-ea"/>
                <a:cs typeface="+mn-cs"/>
              </a:rPr>
              <a:t> </a:t>
            </a:r>
            <a:r>
              <a:rPr lang="en-ID" sz="1200" kern="1200" baseline="0" dirty="0" err="1">
                <a:solidFill>
                  <a:schemeClr val="tx1"/>
                </a:solidFill>
                <a:effectLst/>
                <a:latin typeface="+mn-lt"/>
                <a:ea typeface="+mn-ea"/>
                <a:cs typeface="+mn-cs"/>
              </a:rPr>
              <a:t>membutuhkan</a:t>
            </a:r>
            <a:r>
              <a:rPr lang="en-ID" sz="1200" kern="1200" baseline="0" dirty="0">
                <a:solidFill>
                  <a:schemeClr val="tx1"/>
                </a:solidFill>
                <a:effectLst/>
                <a:latin typeface="+mn-lt"/>
                <a:ea typeface="+mn-ea"/>
                <a:cs typeface="+mn-cs"/>
              </a:rPr>
              <a:t> 3 </a:t>
            </a:r>
            <a:r>
              <a:rPr lang="en-ID" sz="1200" kern="1200" baseline="0" dirty="0" err="1">
                <a:solidFill>
                  <a:schemeClr val="tx1"/>
                </a:solidFill>
                <a:effectLst/>
                <a:latin typeface="+mn-lt"/>
                <a:ea typeface="+mn-ea"/>
                <a:cs typeface="+mn-cs"/>
              </a:rPr>
              <a:t>porsi</a:t>
            </a:r>
            <a:r>
              <a:rPr lang="en-ID" sz="1200" kern="1200" baseline="0" dirty="0">
                <a:solidFill>
                  <a:schemeClr val="tx1"/>
                </a:solidFill>
                <a:effectLst/>
                <a:latin typeface="+mn-lt"/>
                <a:ea typeface="+mn-ea"/>
                <a:cs typeface="+mn-cs"/>
              </a:rPr>
              <a:t> </a:t>
            </a:r>
            <a:r>
              <a:rPr lang="en-ID" sz="1200" kern="1200" baseline="0" dirty="0" err="1">
                <a:solidFill>
                  <a:schemeClr val="tx1"/>
                </a:solidFill>
                <a:effectLst/>
                <a:latin typeface="+mn-lt"/>
                <a:ea typeface="+mn-ea"/>
                <a:cs typeface="+mn-cs"/>
              </a:rPr>
              <a:t>karbohidrat</a:t>
            </a:r>
            <a:r>
              <a:rPr lang="en-ID" sz="1200" kern="1200" baseline="0" dirty="0">
                <a:solidFill>
                  <a:schemeClr val="tx1"/>
                </a:solidFill>
                <a:effectLst/>
                <a:latin typeface="+mn-lt"/>
                <a:ea typeface="+mn-ea"/>
                <a:cs typeface="+mn-cs"/>
              </a:rPr>
              <a:t>/</a:t>
            </a:r>
            <a:r>
              <a:rPr lang="en-ID" sz="1200" kern="1200" baseline="0" dirty="0" err="1">
                <a:solidFill>
                  <a:schemeClr val="tx1"/>
                </a:solidFill>
                <a:effectLst/>
                <a:latin typeface="+mn-lt"/>
                <a:ea typeface="+mn-ea"/>
                <a:cs typeface="+mn-cs"/>
              </a:rPr>
              <a:t>hari</a:t>
            </a:r>
            <a:r>
              <a:rPr lang="en-ID" sz="1200" kern="1200" baseline="0" dirty="0">
                <a:solidFill>
                  <a:schemeClr val="tx1"/>
                </a:solidFill>
                <a:effectLst/>
                <a:latin typeface="+mn-lt"/>
                <a:ea typeface="+mn-ea"/>
                <a:cs typeface="+mn-cs"/>
              </a:rPr>
              <a:t>.</a:t>
            </a:r>
            <a:endParaRPr lang="en-US" dirty="0"/>
          </a:p>
          <a:p>
            <a:endParaRPr lang="en-US" dirty="0"/>
          </a:p>
        </p:txBody>
      </p:sp>
      <p:sp>
        <p:nvSpPr>
          <p:cNvPr id="4" name="Slide Number Placeholder 3"/>
          <p:cNvSpPr>
            <a:spLocks noGrp="1"/>
          </p:cNvSpPr>
          <p:nvPr>
            <p:ph type="sldNum" sz="quarter" idx="5"/>
          </p:nvPr>
        </p:nvSpPr>
        <p:spPr/>
        <p:txBody>
          <a:bodyPr/>
          <a:lstStyle/>
          <a:p>
            <a:fld id="{3410117F-5B99-D54C-9106-041FF4B80E1C}" type="slidenum">
              <a:rPr lang="en-US" smtClean="0"/>
              <a:t>7</a:t>
            </a:fld>
            <a:endParaRPr lang="en-US"/>
          </a:p>
        </p:txBody>
      </p:sp>
    </p:spTree>
    <p:extLst>
      <p:ext uri="{BB962C8B-B14F-4D97-AF65-F5344CB8AC3E}">
        <p14:creationId xmlns:p14="http://schemas.microsoft.com/office/powerpoint/2010/main" val="212795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D" sz="1200" kern="1200" dirty="0">
                <a:solidFill>
                  <a:schemeClr val="tx1"/>
                </a:solidFill>
                <a:effectLst/>
                <a:latin typeface="+mn-lt"/>
                <a:ea typeface="+mn-ea"/>
                <a:cs typeface="+mn-cs"/>
              </a:rPr>
              <a:t>1 </a:t>
            </a:r>
            <a:r>
              <a:rPr lang="en-ID" sz="1200" kern="1200" dirty="0" err="1">
                <a:solidFill>
                  <a:schemeClr val="tx1"/>
                </a:solidFill>
                <a:effectLst/>
                <a:latin typeface="+mn-lt"/>
                <a:ea typeface="+mn-ea"/>
                <a:cs typeface="+mn-cs"/>
              </a:rPr>
              <a:t>porsi</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karbohidrat</a:t>
            </a:r>
            <a:r>
              <a:rPr lang="en-ID" sz="1200" kern="1200" dirty="0">
                <a:solidFill>
                  <a:schemeClr val="tx1"/>
                </a:solidFill>
                <a:effectLst/>
                <a:latin typeface="+mn-lt"/>
                <a:ea typeface="+mn-ea"/>
                <a:cs typeface="+mn-cs"/>
              </a:rPr>
              <a:t> yang </a:t>
            </a:r>
            <a:r>
              <a:rPr lang="en-ID" sz="1200" kern="1200" dirty="0" err="1">
                <a:solidFill>
                  <a:schemeClr val="tx1"/>
                </a:solidFill>
                <a:effectLst/>
                <a:latin typeface="+mn-lt"/>
                <a:ea typeface="+mn-ea"/>
                <a:cs typeface="+mn-cs"/>
              </a:rPr>
              <a:t>dimaksud</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adalah</a:t>
            </a:r>
            <a:r>
              <a:rPr lang="en-ID" sz="1200" kern="1200" dirty="0">
                <a:solidFill>
                  <a:schemeClr val="tx1"/>
                </a:solidFill>
                <a:effectLst/>
                <a:latin typeface="+mn-lt"/>
                <a:ea typeface="+mn-ea"/>
                <a:cs typeface="+mn-cs"/>
              </a:rPr>
              <a:t> 1 cup nasi/</a:t>
            </a:r>
            <a:r>
              <a:rPr lang="en-ID" sz="1200" kern="1200" dirty="0" err="1">
                <a:solidFill>
                  <a:schemeClr val="tx1"/>
                </a:solidFill>
                <a:effectLst/>
                <a:latin typeface="+mn-lt"/>
                <a:ea typeface="+mn-ea"/>
                <a:cs typeface="+mn-cs"/>
              </a:rPr>
              <a:t>mie</a:t>
            </a:r>
            <a:r>
              <a:rPr lang="en-ID" sz="1200" kern="1200" dirty="0">
                <a:solidFill>
                  <a:schemeClr val="tx1"/>
                </a:solidFill>
                <a:effectLst/>
                <a:latin typeface="+mn-lt"/>
                <a:ea typeface="+mn-ea"/>
                <a:cs typeface="+mn-cs"/>
              </a:rPr>
              <a:t>/pasta </a:t>
            </a:r>
            <a:r>
              <a:rPr lang="en-ID" sz="1200" kern="1200" dirty="0" err="1">
                <a:solidFill>
                  <a:schemeClr val="tx1"/>
                </a:solidFill>
                <a:effectLst/>
                <a:latin typeface="+mn-lt"/>
                <a:ea typeface="+mn-ea"/>
                <a:cs typeface="+mn-cs"/>
              </a:rPr>
              <a:t>yaitu</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sekitar</a:t>
            </a:r>
            <a:r>
              <a:rPr lang="en-ID" sz="1200" kern="1200" dirty="0">
                <a:solidFill>
                  <a:schemeClr val="tx1"/>
                </a:solidFill>
                <a:effectLst/>
                <a:latin typeface="+mn-lt"/>
                <a:ea typeface="+mn-ea"/>
                <a:cs typeface="+mn-cs"/>
              </a:rPr>
              <a:t> 120-150g, ½ cup </a:t>
            </a:r>
            <a:r>
              <a:rPr lang="en-ID" sz="1200" kern="1200" dirty="0" err="1">
                <a:solidFill>
                  <a:schemeClr val="tx1"/>
                </a:solidFill>
                <a:effectLst/>
                <a:latin typeface="+mn-lt"/>
                <a:ea typeface="+mn-ea"/>
                <a:cs typeface="+mn-cs"/>
              </a:rPr>
              <a:t>gandum</a:t>
            </a:r>
            <a:r>
              <a:rPr lang="en-ID" sz="1200" kern="1200" dirty="0">
                <a:solidFill>
                  <a:schemeClr val="tx1"/>
                </a:solidFill>
                <a:effectLst/>
                <a:latin typeface="+mn-lt"/>
                <a:ea typeface="+mn-ea"/>
                <a:cs typeface="+mn-cs"/>
              </a:rPr>
              <a:t>/muesli, 2 </a:t>
            </a:r>
            <a:r>
              <a:rPr lang="en-ID" sz="1200" kern="1200" dirty="0" err="1">
                <a:solidFill>
                  <a:schemeClr val="tx1"/>
                </a:solidFill>
                <a:effectLst/>
                <a:latin typeface="+mn-lt"/>
                <a:ea typeface="+mn-ea"/>
                <a:cs typeface="+mn-cs"/>
              </a:rPr>
              <a:t>lembar</a:t>
            </a:r>
            <a:r>
              <a:rPr lang="en-ID" sz="1200" kern="1200" dirty="0">
                <a:solidFill>
                  <a:schemeClr val="tx1"/>
                </a:solidFill>
                <a:effectLst/>
                <a:latin typeface="+mn-lt"/>
                <a:ea typeface="+mn-ea"/>
                <a:cs typeface="+mn-cs"/>
              </a:rPr>
              <a:t> roti, 1 cup </a:t>
            </a:r>
            <a:r>
              <a:rPr lang="en-ID" sz="1200" kern="1200" dirty="0" err="1">
                <a:solidFill>
                  <a:schemeClr val="tx1"/>
                </a:solidFill>
                <a:effectLst/>
                <a:latin typeface="+mn-lt"/>
                <a:ea typeface="+mn-ea"/>
                <a:cs typeface="+mn-cs"/>
              </a:rPr>
              <a:t>sereal</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sekitar</a:t>
            </a:r>
            <a:r>
              <a:rPr lang="en-ID" sz="1200" kern="1200" dirty="0">
                <a:solidFill>
                  <a:schemeClr val="tx1"/>
                </a:solidFill>
                <a:effectLst/>
                <a:latin typeface="+mn-lt"/>
                <a:ea typeface="+mn-ea"/>
                <a:cs typeface="+mn-cs"/>
              </a:rPr>
              <a:t> 30—40g dan 2 </a:t>
            </a:r>
            <a:r>
              <a:rPr lang="en-ID" sz="1200" kern="1200" dirty="0" err="1">
                <a:solidFill>
                  <a:schemeClr val="tx1"/>
                </a:solidFill>
                <a:effectLst/>
                <a:latin typeface="+mn-lt"/>
                <a:ea typeface="+mn-ea"/>
                <a:cs typeface="+mn-cs"/>
              </a:rPr>
              <a:t>ukuran</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sedang</a:t>
            </a:r>
            <a:r>
              <a:rPr lang="en-ID" sz="1200" kern="1200" dirty="0">
                <a:solidFill>
                  <a:schemeClr val="tx1"/>
                </a:solidFill>
                <a:effectLst/>
                <a:latin typeface="+mn-lt"/>
                <a:ea typeface="+mn-ea"/>
                <a:cs typeface="+mn-cs"/>
              </a:rPr>
              <a:t> </a:t>
            </a:r>
            <a:r>
              <a:rPr lang="en-ID" sz="1200" kern="1200" dirty="0" err="1">
                <a:solidFill>
                  <a:schemeClr val="tx1"/>
                </a:solidFill>
                <a:effectLst/>
                <a:latin typeface="+mn-lt"/>
                <a:ea typeface="+mn-ea"/>
                <a:cs typeface="+mn-cs"/>
              </a:rPr>
              <a:t>kentang</a:t>
            </a:r>
            <a:r>
              <a:rPr lang="en-ID" sz="1200" kern="1200" dirty="0">
                <a:solidFill>
                  <a:schemeClr val="tx1"/>
                </a:solidFill>
                <a:effectLst/>
                <a:latin typeface="+mn-lt"/>
                <a:ea typeface="+mn-ea"/>
                <a:cs typeface="+mn-cs"/>
              </a:rPr>
              <a:t>/</a:t>
            </a:r>
            <a:r>
              <a:rPr lang="en-ID" sz="1200" kern="1200" dirty="0" err="1">
                <a:solidFill>
                  <a:schemeClr val="tx1"/>
                </a:solidFill>
                <a:effectLst/>
                <a:latin typeface="+mn-lt"/>
                <a:ea typeface="+mn-ea"/>
                <a:cs typeface="+mn-cs"/>
              </a:rPr>
              <a:t>singkok</a:t>
            </a:r>
            <a:r>
              <a:rPr lang="en-ID" sz="1200" kern="1200" dirty="0">
                <a:solidFill>
                  <a:schemeClr val="tx1"/>
                </a:solidFill>
                <a:effectLst/>
                <a:latin typeface="+mn-lt"/>
                <a:ea typeface="+mn-ea"/>
                <a:cs typeface="+mn-cs"/>
              </a:rPr>
              <a:t>/</a:t>
            </a:r>
            <a:r>
              <a:rPr lang="en-ID" sz="1200" kern="1200" dirty="0" err="1">
                <a:solidFill>
                  <a:schemeClr val="tx1"/>
                </a:solidFill>
                <a:effectLst/>
                <a:latin typeface="+mn-lt"/>
                <a:ea typeface="+mn-ea"/>
                <a:cs typeface="+mn-cs"/>
              </a:rPr>
              <a:t>ubi</a:t>
            </a:r>
            <a:r>
              <a:rPr lang="en-ID" sz="1200"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5"/>
          </p:nvPr>
        </p:nvSpPr>
        <p:spPr/>
        <p:txBody>
          <a:bodyPr/>
          <a:lstStyle/>
          <a:p>
            <a:fld id="{3410117F-5B99-D54C-9106-041FF4B80E1C}" type="slidenum">
              <a:rPr lang="en-US" smtClean="0"/>
              <a:t>8</a:t>
            </a:fld>
            <a:endParaRPr lang="en-US"/>
          </a:p>
        </p:txBody>
      </p:sp>
    </p:spTree>
    <p:extLst>
      <p:ext uri="{BB962C8B-B14F-4D97-AF65-F5344CB8AC3E}">
        <p14:creationId xmlns:p14="http://schemas.microsoft.com/office/powerpoint/2010/main" val="4288275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Kemudian</a:t>
            </a:r>
            <a:r>
              <a:rPr lang="en-US" dirty="0"/>
              <a:t>, </a:t>
            </a:r>
            <a:r>
              <a:rPr lang="en-US" dirty="0" err="1"/>
              <a:t>tingkatan</a:t>
            </a:r>
            <a:r>
              <a:rPr lang="en-US" dirty="0"/>
              <a:t> </a:t>
            </a:r>
            <a:r>
              <a:rPr lang="en-US" dirty="0" err="1"/>
              <a:t>berikutnya</a:t>
            </a:r>
            <a:r>
              <a:rPr lang="en-US" dirty="0"/>
              <a:t> </a:t>
            </a:r>
            <a:r>
              <a:rPr lang="en-US" dirty="0" err="1"/>
              <a:t>adalah</a:t>
            </a:r>
            <a:r>
              <a:rPr lang="en-US" dirty="0"/>
              <a:t> </a:t>
            </a:r>
            <a:r>
              <a:rPr lang="en-US" dirty="0" err="1"/>
              <a:t>produk</a:t>
            </a:r>
            <a:r>
              <a:rPr lang="en-US" dirty="0"/>
              <a:t> </a:t>
            </a:r>
            <a:r>
              <a:rPr lang="en-US" dirty="0" err="1"/>
              <a:t>olahan</a:t>
            </a:r>
            <a:r>
              <a:rPr lang="en-US" dirty="0"/>
              <a:t> </a:t>
            </a:r>
            <a:r>
              <a:rPr lang="en-US" dirty="0" err="1"/>
              <a:t>susu</a:t>
            </a:r>
            <a:r>
              <a:rPr lang="en-US" dirty="0"/>
              <a:t>/</a:t>
            </a:r>
            <a:r>
              <a:rPr lang="en-US" dirty="0" err="1"/>
              <a:t>daity</a:t>
            </a:r>
            <a:r>
              <a:rPr lang="en-US" dirty="0"/>
              <a:t> product yang </a:t>
            </a:r>
            <a:r>
              <a:rPr lang="en-US" dirty="0" err="1"/>
              <a:t>merupakan</a:t>
            </a:r>
            <a:r>
              <a:rPr lang="en-US" dirty="0"/>
              <a:t> </a:t>
            </a:r>
            <a:r>
              <a:rPr lang="en-US" dirty="0" err="1"/>
              <a:t>sumber</a:t>
            </a:r>
            <a:r>
              <a:rPr lang="en-US" dirty="0"/>
              <a:t> </a:t>
            </a:r>
            <a:r>
              <a:rPr lang="en-US" dirty="0" err="1"/>
              <a:t>utama</a:t>
            </a:r>
            <a:r>
              <a:rPr lang="en-US" dirty="0"/>
              <a:t> </a:t>
            </a:r>
            <a:r>
              <a:rPr lang="en-US" dirty="0" err="1"/>
              <a:t>kalsium</a:t>
            </a:r>
            <a:r>
              <a:rPr lang="en-US" dirty="0"/>
              <a:t> yang </a:t>
            </a:r>
            <a:r>
              <a:rPr lang="en-US" dirty="0" err="1"/>
              <a:t>penting</a:t>
            </a:r>
            <a:r>
              <a:rPr lang="en-US" dirty="0"/>
              <a:t> </a:t>
            </a:r>
            <a:r>
              <a:rPr lang="en-US" dirty="0" err="1"/>
              <a:t>untuk</a:t>
            </a:r>
            <a:r>
              <a:rPr lang="en-US" dirty="0"/>
              <a:t> </a:t>
            </a:r>
            <a:r>
              <a:rPr lang="en-US" dirty="0" err="1"/>
              <a:t>kesehatan</a:t>
            </a:r>
            <a:r>
              <a:rPr lang="en-US" dirty="0"/>
              <a:t> </a:t>
            </a:r>
            <a:r>
              <a:rPr lang="en-US" dirty="0" err="1"/>
              <a:t>tulang</a:t>
            </a:r>
            <a:r>
              <a:rPr lang="en-US" dirty="0"/>
              <a:t>.</a:t>
            </a:r>
          </a:p>
          <a:p>
            <a:endParaRPr lang="en-US" dirty="0"/>
          </a:p>
          <a:p>
            <a:r>
              <a:rPr lang="en-US" dirty="0" err="1"/>
              <a:t>Dalam</a:t>
            </a:r>
            <a:r>
              <a:rPr lang="en-US" dirty="0"/>
              <a:t> </a:t>
            </a:r>
            <a:r>
              <a:rPr lang="en-US" dirty="0" err="1"/>
              <a:t>memilih</a:t>
            </a:r>
            <a:r>
              <a:rPr lang="en-US" dirty="0"/>
              <a:t> </a:t>
            </a:r>
            <a:r>
              <a:rPr lang="en-US" dirty="0" err="1"/>
              <a:t>produk</a:t>
            </a:r>
            <a:r>
              <a:rPr lang="en-US" dirty="0"/>
              <a:t> </a:t>
            </a:r>
            <a:r>
              <a:rPr lang="en-US" dirty="0" err="1"/>
              <a:t>olahan</a:t>
            </a:r>
            <a:r>
              <a:rPr lang="en-US" dirty="0"/>
              <a:t> </a:t>
            </a:r>
            <a:r>
              <a:rPr lang="en-US" dirty="0" err="1"/>
              <a:t>susa</a:t>
            </a:r>
            <a:r>
              <a:rPr lang="en-US" dirty="0"/>
              <a:t>, </a:t>
            </a:r>
            <a:r>
              <a:rPr lang="en-US" dirty="0" err="1"/>
              <a:t>usahakan</a:t>
            </a:r>
            <a:r>
              <a:rPr lang="en-US" dirty="0"/>
              <a:t> </a:t>
            </a:r>
            <a:r>
              <a:rPr lang="en-US" dirty="0" err="1"/>
              <a:t>untuk</a:t>
            </a:r>
            <a:r>
              <a:rPr lang="en-US" dirty="0"/>
              <a:t> </a:t>
            </a:r>
            <a:r>
              <a:rPr lang="en-US" dirty="0" err="1"/>
              <a:t>memilih</a:t>
            </a:r>
            <a:r>
              <a:rPr lang="en-US" dirty="0"/>
              <a:t> </a:t>
            </a:r>
            <a:r>
              <a:rPr lang="en-US" dirty="0" err="1"/>
              <a:t>jenis</a:t>
            </a:r>
            <a:r>
              <a:rPr lang="en-US" dirty="0"/>
              <a:t> </a:t>
            </a:r>
            <a:r>
              <a:rPr lang="en-US" dirty="0" err="1"/>
              <a:t>rendah</a:t>
            </a:r>
            <a:r>
              <a:rPr lang="en-US" dirty="0"/>
              <a:t> lemak </a:t>
            </a:r>
            <a:r>
              <a:rPr lang="en-US" dirty="0" err="1"/>
              <a:t>seperti</a:t>
            </a:r>
            <a:r>
              <a:rPr lang="en-US" dirty="0"/>
              <a:t> low-fat mil, low-fat yogurt </a:t>
            </a:r>
            <a:r>
              <a:rPr lang="en-US" dirty="0" err="1"/>
              <a:t>atau</a:t>
            </a:r>
            <a:r>
              <a:rPr lang="en-US" dirty="0"/>
              <a:t> light cheese.</a:t>
            </a:r>
          </a:p>
          <a:p>
            <a:endParaRPr lang="en-US" dirty="0"/>
          </a:p>
          <a:p>
            <a:r>
              <a:rPr lang="en-US" dirty="0" err="1"/>
              <a:t>Asupan</a:t>
            </a:r>
            <a:r>
              <a:rPr lang="en-US" dirty="0"/>
              <a:t> </a:t>
            </a:r>
            <a:r>
              <a:rPr lang="en-US" dirty="0" err="1"/>
              <a:t>produk</a:t>
            </a:r>
            <a:r>
              <a:rPr lang="en-US" dirty="0"/>
              <a:t> </a:t>
            </a:r>
            <a:r>
              <a:rPr lang="en-US" dirty="0" err="1"/>
              <a:t>olahan</a:t>
            </a:r>
            <a:r>
              <a:rPr lang="en-US" dirty="0"/>
              <a:t> </a:t>
            </a:r>
            <a:r>
              <a:rPr lang="en-US" dirty="0" err="1"/>
              <a:t>susu</a:t>
            </a:r>
            <a:r>
              <a:rPr lang="en-US" dirty="0"/>
              <a:t> yang </a:t>
            </a:r>
            <a:r>
              <a:rPr lang="en-US" dirty="0" err="1"/>
              <a:t>dianjurkan</a:t>
            </a:r>
            <a:r>
              <a:rPr lang="en-US" dirty="0"/>
              <a:t> </a:t>
            </a:r>
            <a:r>
              <a:rPr lang="en-US" dirty="0" err="1"/>
              <a:t>adalah</a:t>
            </a:r>
            <a:r>
              <a:rPr lang="en-US" dirty="0"/>
              <a:t> 3 </a:t>
            </a:r>
            <a:r>
              <a:rPr lang="en-US" dirty="0" err="1"/>
              <a:t>porsi</a:t>
            </a:r>
            <a:r>
              <a:rPr lang="en-US" dirty="0"/>
              <a:t>/</a:t>
            </a:r>
            <a:r>
              <a:rPr lang="en-US" dirty="0" err="1"/>
              <a:t>hari</a:t>
            </a:r>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fld id="{3410117F-5B99-D54C-9106-041FF4B80E1C}" type="slidenum">
              <a:rPr lang="en-US" smtClean="0"/>
              <a:t>9</a:t>
            </a:fld>
            <a:endParaRPr lang="en-US"/>
          </a:p>
        </p:txBody>
      </p:sp>
    </p:spTree>
    <p:extLst>
      <p:ext uri="{BB962C8B-B14F-4D97-AF65-F5344CB8AC3E}">
        <p14:creationId xmlns:p14="http://schemas.microsoft.com/office/powerpoint/2010/main" val="904915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a:t>
            </a:r>
            <a:r>
              <a:rPr lang="en-US" dirty="0" err="1"/>
              <a:t>porsi</a:t>
            </a:r>
            <a:r>
              <a:rPr lang="en-US" dirty="0"/>
              <a:t> </a:t>
            </a:r>
            <a:r>
              <a:rPr lang="en-US" dirty="0" err="1"/>
              <a:t>produk</a:t>
            </a:r>
            <a:r>
              <a:rPr lang="en-US" dirty="0"/>
              <a:t> </a:t>
            </a:r>
            <a:r>
              <a:rPr lang="en-US" dirty="0" err="1"/>
              <a:t>olahan</a:t>
            </a:r>
            <a:r>
              <a:rPr lang="en-US" dirty="0"/>
              <a:t> </a:t>
            </a:r>
            <a:r>
              <a:rPr lang="en-US" dirty="0" err="1"/>
              <a:t>susu</a:t>
            </a:r>
            <a:r>
              <a:rPr lang="en-US" dirty="0"/>
              <a:t> yang </a:t>
            </a:r>
            <a:r>
              <a:rPr lang="en-US" dirty="0" err="1"/>
              <a:t>dimaksud</a:t>
            </a:r>
            <a:r>
              <a:rPr lang="en-US" dirty="0"/>
              <a:t> </a:t>
            </a:r>
            <a:r>
              <a:rPr lang="en-US" dirty="0" err="1"/>
              <a:t>adalah</a:t>
            </a:r>
            <a:r>
              <a:rPr lang="en-US" dirty="0"/>
              <a:t> 1 </a:t>
            </a:r>
            <a:r>
              <a:rPr lang="en-US" dirty="0" err="1"/>
              <a:t>gelas</a:t>
            </a:r>
            <a:r>
              <a:rPr lang="en-US" dirty="0"/>
              <a:t> </a:t>
            </a:r>
            <a:r>
              <a:rPr lang="en-US" dirty="0" err="1"/>
              <a:t>susu</a:t>
            </a:r>
            <a:r>
              <a:rPr lang="en-US" dirty="0"/>
              <a:t> </a:t>
            </a:r>
            <a:r>
              <a:rPr lang="en-US" dirty="0" err="1"/>
              <a:t>sekitar</a:t>
            </a:r>
            <a:r>
              <a:rPr lang="en-US" dirty="0"/>
              <a:t> 200ml, 1 pot yoghurt </a:t>
            </a:r>
            <a:r>
              <a:rPr lang="en-US" dirty="0" err="1"/>
              <a:t>sekitar</a:t>
            </a:r>
            <a:r>
              <a:rPr lang="en-US" dirty="0"/>
              <a:t> 125g </a:t>
            </a:r>
            <a:r>
              <a:rPr lang="en-US" dirty="0" err="1"/>
              <a:t>atau</a:t>
            </a:r>
            <a:r>
              <a:rPr lang="en-US" dirty="0"/>
              <a:t> 2 </a:t>
            </a:r>
            <a:r>
              <a:rPr lang="en-US" dirty="0" err="1"/>
              <a:t>ukuran</a:t>
            </a:r>
            <a:r>
              <a:rPr lang="en-US" dirty="0"/>
              <a:t> </a:t>
            </a:r>
            <a:r>
              <a:rPr lang="en-US" dirty="0" err="1"/>
              <a:t>ibu</a:t>
            </a:r>
            <a:r>
              <a:rPr lang="en-US" dirty="0"/>
              <a:t> </a:t>
            </a:r>
            <a:r>
              <a:rPr lang="en-US" dirty="0" err="1"/>
              <a:t>jari</a:t>
            </a:r>
            <a:r>
              <a:rPr lang="en-US" dirty="0"/>
              <a:t> </a:t>
            </a:r>
            <a:r>
              <a:rPr lang="en-US" dirty="0" err="1"/>
              <a:t>potongan</a:t>
            </a:r>
            <a:r>
              <a:rPr lang="en-US" dirty="0"/>
              <a:t> </a:t>
            </a:r>
            <a:r>
              <a:rPr lang="en-US" dirty="0" err="1"/>
              <a:t>keju</a:t>
            </a:r>
            <a:r>
              <a:rPr lang="en-US" dirty="0"/>
              <a:t>.</a:t>
            </a:r>
          </a:p>
        </p:txBody>
      </p:sp>
      <p:sp>
        <p:nvSpPr>
          <p:cNvPr id="4" name="Slide Number Placeholder 3"/>
          <p:cNvSpPr>
            <a:spLocks noGrp="1"/>
          </p:cNvSpPr>
          <p:nvPr>
            <p:ph type="sldNum" sz="quarter" idx="5"/>
          </p:nvPr>
        </p:nvSpPr>
        <p:spPr/>
        <p:txBody>
          <a:bodyPr/>
          <a:lstStyle/>
          <a:p>
            <a:fld id="{3410117F-5B99-D54C-9106-041FF4B80E1C}" type="slidenum">
              <a:rPr lang="en-US" smtClean="0"/>
              <a:t>10</a:t>
            </a:fld>
            <a:endParaRPr lang="en-US"/>
          </a:p>
        </p:txBody>
      </p:sp>
    </p:spTree>
    <p:extLst>
      <p:ext uri="{BB962C8B-B14F-4D97-AF65-F5344CB8AC3E}">
        <p14:creationId xmlns:p14="http://schemas.microsoft.com/office/powerpoint/2010/main" val="13444814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Lanjut</a:t>
            </a:r>
            <a:r>
              <a:rPr lang="en-US" dirty="0"/>
              <a:t> </a:t>
            </a:r>
            <a:r>
              <a:rPr lang="en-US" dirty="0" err="1"/>
              <a:t>ke</a:t>
            </a:r>
            <a:r>
              <a:rPr lang="en-US" dirty="0"/>
              <a:t> </a:t>
            </a:r>
            <a:r>
              <a:rPr lang="en-US" dirty="0" err="1"/>
              <a:t>tingkatan</a:t>
            </a:r>
            <a:r>
              <a:rPr lang="en-US" dirty="0"/>
              <a:t> </a:t>
            </a:r>
            <a:r>
              <a:rPr lang="en-US" dirty="0" err="1"/>
              <a:t>berikutnya</a:t>
            </a:r>
            <a:r>
              <a:rPr lang="en-US" dirty="0"/>
              <a:t> </a:t>
            </a:r>
            <a:r>
              <a:rPr lang="en-US" dirty="0" err="1"/>
              <a:t>yaitu</a:t>
            </a:r>
            <a:r>
              <a:rPr lang="en-US" dirty="0"/>
              <a:t> </a:t>
            </a:r>
            <a:r>
              <a:rPr lang="en-US" dirty="0" err="1"/>
              <a:t>lauk</a:t>
            </a:r>
            <a:r>
              <a:rPr lang="en-US" dirty="0"/>
              <a:t> </a:t>
            </a:r>
            <a:r>
              <a:rPr lang="en-US" dirty="0" err="1"/>
              <a:t>pauk</a:t>
            </a:r>
            <a:r>
              <a:rPr lang="en-US" dirty="0"/>
              <a:t> </a:t>
            </a:r>
            <a:r>
              <a:rPr lang="en-US" dirty="0" err="1"/>
              <a:t>yg</a:t>
            </a:r>
            <a:r>
              <a:rPr lang="en-US" dirty="0"/>
              <a:t> </a:t>
            </a:r>
            <a:r>
              <a:rPr lang="en-US" dirty="0" err="1"/>
              <a:t>merupakan</a:t>
            </a:r>
            <a:r>
              <a:rPr lang="en-US" dirty="0"/>
              <a:t> </a:t>
            </a:r>
            <a:r>
              <a:rPr lang="en-US" dirty="0" err="1"/>
              <a:t>kelompok</a:t>
            </a:r>
            <a:r>
              <a:rPr lang="en-US" dirty="0"/>
              <a:t> </a:t>
            </a:r>
            <a:r>
              <a:rPr lang="en-US" dirty="0" err="1"/>
              <a:t>makanan</a:t>
            </a:r>
            <a:r>
              <a:rPr lang="en-US" dirty="0"/>
              <a:t> </a:t>
            </a:r>
            <a:r>
              <a:rPr lang="en-US" dirty="0" err="1"/>
              <a:t>sumber</a:t>
            </a:r>
            <a:r>
              <a:rPr lang="en-US" dirty="0"/>
              <a:t> protein yang </a:t>
            </a:r>
            <a:r>
              <a:rPr lang="en-US" dirty="0" err="1"/>
              <a:t>terdiri</a:t>
            </a:r>
            <a:r>
              <a:rPr lang="en-US" dirty="0"/>
              <a:t> </a:t>
            </a:r>
            <a:r>
              <a:rPr lang="en-US" dirty="0" err="1"/>
              <a:t>dari</a:t>
            </a:r>
            <a:r>
              <a:rPr lang="en-US" dirty="0"/>
              <a:t> protein </a:t>
            </a:r>
            <a:r>
              <a:rPr lang="en-US" dirty="0" err="1"/>
              <a:t>hewani</a:t>
            </a:r>
            <a:r>
              <a:rPr lang="en-US" dirty="0"/>
              <a:t> dan </a:t>
            </a:r>
            <a:r>
              <a:rPr lang="en-US" dirty="0" err="1"/>
              <a:t>nabati</a:t>
            </a:r>
            <a:r>
              <a:rPr lang="en-US" dirty="0"/>
              <a:t>.</a:t>
            </a:r>
          </a:p>
          <a:p>
            <a:endParaRPr lang="en-US" dirty="0"/>
          </a:p>
          <a:p>
            <a:r>
              <a:rPr lang="en-US" dirty="0" err="1"/>
              <a:t>Dalam</a:t>
            </a:r>
            <a:r>
              <a:rPr lang="en-US" dirty="0"/>
              <a:t> </a:t>
            </a:r>
            <a:r>
              <a:rPr lang="en-US" dirty="0" err="1"/>
              <a:t>memilih</a:t>
            </a:r>
            <a:r>
              <a:rPr lang="en-US" dirty="0"/>
              <a:t> protein </a:t>
            </a:r>
            <a:r>
              <a:rPr lang="en-US" dirty="0" err="1"/>
              <a:t>hewani</a:t>
            </a:r>
            <a:r>
              <a:rPr lang="en-US" dirty="0"/>
              <a:t>, </a:t>
            </a:r>
            <a:r>
              <a:rPr lang="en-US" dirty="0" err="1"/>
              <a:t>usahakan</a:t>
            </a:r>
            <a:r>
              <a:rPr lang="en-US" dirty="0"/>
              <a:t> </a:t>
            </a:r>
            <a:r>
              <a:rPr lang="en-US" dirty="0" err="1"/>
              <a:t>untuk</a:t>
            </a:r>
            <a:r>
              <a:rPr lang="en-US" dirty="0"/>
              <a:t> </a:t>
            </a:r>
            <a:r>
              <a:rPr lang="en-US" dirty="0" err="1"/>
              <a:t>memilih</a:t>
            </a:r>
            <a:r>
              <a:rPr lang="en-US" dirty="0"/>
              <a:t> </a:t>
            </a:r>
            <a:r>
              <a:rPr lang="en-US" dirty="0" err="1"/>
              <a:t>potongan</a:t>
            </a:r>
            <a:r>
              <a:rPr lang="en-US" dirty="0"/>
              <a:t> </a:t>
            </a:r>
            <a:r>
              <a:rPr lang="en-US" dirty="0" err="1"/>
              <a:t>daging</a:t>
            </a:r>
            <a:r>
              <a:rPr lang="en-US" dirty="0"/>
              <a:t> </a:t>
            </a:r>
            <a:r>
              <a:rPr lang="en-US" dirty="0" err="1"/>
              <a:t>tanpa</a:t>
            </a:r>
            <a:r>
              <a:rPr lang="en-US" dirty="0"/>
              <a:t> lemak (lean meat) dan </a:t>
            </a:r>
            <a:r>
              <a:rPr lang="en-US" dirty="0" err="1"/>
              <a:t>tanpa</a:t>
            </a:r>
            <a:r>
              <a:rPr lang="en-US" dirty="0"/>
              <a:t> </a:t>
            </a:r>
            <a:r>
              <a:rPr lang="en-US" dirty="0" err="1"/>
              <a:t>kulit</a:t>
            </a:r>
            <a:r>
              <a:rPr lang="en-US" dirty="0"/>
              <a:t> (fillet) dan </a:t>
            </a:r>
            <a:r>
              <a:rPr lang="en-US" dirty="0" err="1"/>
              <a:t>menghindari</a:t>
            </a:r>
            <a:r>
              <a:rPr lang="en-US" dirty="0"/>
              <a:t> processed meat </a:t>
            </a:r>
            <a:r>
              <a:rPr lang="en-US" dirty="0" err="1"/>
              <a:t>seperti</a:t>
            </a:r>
            <a:r>
              <a:rPr lang="en-US" dirty="0"/>
              <a:t> </a:t>
            </a:r>
            <a:r>
              <a:rPr lang="en-US" dirty="0" err="1"/>
              <a:t>sosis</a:t>
            </a:r>
            <a:r>
              <a:rPr lang="en-US" dirty="0"/>
              <a:t>, ham, </a:t>
            </a:r>
            <a:r>
              <a:rPr lang="en-US" dirty="0" err="1"/>
              <a:t>bakso</a:t>
            </a:r>
            <a:r>
              <a:rPr lang="en-US" dirty="0"/>
              <a:t>, </a:t>
            </a:r>
            <a:r>
              <a:rPr lang="en-US" dirty="0" err="1"/>
              <a:t>dll</a:t>
            </a:r>
            <a:r>
              <a:rPr lang="en-US" dirty="0"/>
              <a:t>.</a:t>
            </a:r>
          </a:p>
          <a:p>
            <a:endParaRPr lang="en-US" dirty="0"/>
          </a:p>
          <a:p>
            <a:r>
              <a:rPr lang="en-US" dirty="0" err="1"/>
              <a:t>Asupan</a:t>
            </a:r>
            <a:r>
              <a:rPr lang="en-US" dirty="0"/>
              <a:t> protein </a:t>
            </a:r>
            <a:r>
              <a:rPr lang="en-US" dirty="0" err="1"/>
              <a:t>baik</a:t>
            </a:r>
            <a:r>
              <a:rPr lang="en-US" dirty="0"/>
              <a:t> </a:t>
            </a:r>
            <a:r>
              <a:rPr lang="en-US" dirty="0" err="1"/>
              <a:t>hewani</a:t>
            </a:r>
            <a:r>
              <a:rPr lang="en-US" dirty="0"/>
              <a:t> </a:t>
            </a:r>
            <a:r>
              <a:rPr lang="en-US" dirty="0" err="1"/>
              <a:t>maupun</a:t>
            </a:r>
            <a:r>
              <a:rPr lang="en-US" dirty="0"/>
              <a:t> </a:t>
            </a:r>
            <a:r>
              <a:rPr lang="en-US" dirty="0" err="1"/>
              <a:t>nabati</a:t>
            </a:r>
            <a:r>
              <a:rPr lang="en-US" dirty="0"/>
              <a:t> yang </a:t>
            </a:r>
            <a:r>
              <a:rPr lang="en-US" dirty="0" err="1"/>
              <a:t>disarankan</a:t>
            </a:r>
            <a:r>
              <a:rPr lang="en-US" dirty="0"/>
              <a:t> </a:t>
            </a:r>
            <a:r>
              <a:rPr lang="en-US" dirty="0" err="1"/>
              <a:t>adalah</a:t>
            </a:r>
            <a:r>
              <a:rPr lang="en-US" dirty="0"/>
              <a:t> 2 </a:t>
            </a:r>
            <a:r>
              <a:rPr lang="en-US" dirty="0" err="1"/>
              <a:t>porsi</a:t>
            </a:r>
            <a:r>
              <a:rPr lang="en-US" dirty="0"/>
              <a:t>/</a:t>
            </a:r>
            <a:r>
              <a:rPr lang="en-US" dirty="0" err="1"/>
              <a:t>hari</a:t>
            </a:r>
            <a:r>
              <a:rPr lang="en-US" dirty="0"/>
              <a:t>.</a:t>
            </a:r>
          </a:p>
        </p:txBody>
      </p:sp>
      <p:sp>
        <p:nvSpPr>
          <p:cNvPr id="4" name="Slide Number Placeholder 3"/>
          <p:cNvSpPr>
            <a:spLocks noGrp="1"/>
          </p:cNvSpPr>
          <p:nvPr>
            <p:ph type="sldNum" sz="quarter" idx="5"/>
          </p:nvPr>
        </p:nvSpPr>
        <p:spPr/>
        <p:txBody>
          <a:bodyPr/>
          <a:lstStyle/>
          <a:p>
            <a:fld id="{3410117F-5B99-D54C-9106-041FF4B80E1C}" type="slidenum">
              <a:rPr lang="en-US" smtClean="0"/>
              <a:t>11</a:t>
            </a:fld>
            <a:endParaRPr lang="en-US"/>
          </a:p>
        </p:txBody>
      </p:sp>
    </p:spTree>
    <p:extLst>
      <p:ext uri="{BB962C8B-B14F-4D97-AF65-F5344CB8AC3E}">
        <p14:creationId xmlns:p14="http://schemas.microsoft.com/office/powerpoint/2010/main" val="9886049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a:t>
            </a:r>
            <a:r>
              <a:rPr lang="en-US" dirty="0" err="1"/>
              <a:t>porsi</a:t>
            </a:r>
            <a:r>
              <a:rPr lang="en-US" dirty="0"/>
              <a:t> yang </a:t>
            </a:r>
            <a:r>
              <a:rPr lang="en-US" dirty="0" err="1"/>
              <a:t>dimaksud</a:t>
            </a:r>
            <a:r>
              <a:rPr lang="en-US" dirty="0"/>
              <a:t> </a:t>
            </a:r>
            <a:r>
              <a:rPr lang="en-US" dirty="0" err="1"/>
              <a:t>adalah</a:t>
            </a:r>
            <a:r>
              <a:rPr lang="en-US" dirty="0"/>
              <a:t> ½ </a:t>
            </a:r>
            <a:r>
              <a:rPr lang="en-US" dirty="0" err="1"/>
              <a:t>ukuran</a:t>
            </a:r>
            <a:r>
              <a:rPr lang="en-US" dirty="0"/>
              <a:t> </a:t>
            </a:r>
            <a:r>
              <a:rPr lang="en-US" dirty="0" err="1"/>
              <a:t>telapak</a:t>
            </a:r>
            <a:r>
              <a:rPr lang="en-US" dirty="0"/>
              <a:t> </a:t>
            </a:r>
            <a:r>
              <a:rPr lang="en-US" dirty="0" err="1"/>
              <a:t>tangan</a:t>
            </a:r>
            <a:r>
              <a:rPr lang="en-US" dirty="0"/>
              <a:t> </a:t>
            </a:r>
            <a:r>
              <a:rPr lang="en-US" dirty="0" err="1"/>
              <a:t>untuk</a:t>
            </a:r>
            <a:r>
              <a:rPr lang="en-US" dirty="0"/>
              <a:t> </a:t>
            </a:r>
            <a:r>
              <a:rPr lang="en-US" dirty="0" err="1"/>
              <a:t>potongan</a:t>
            </a:r>
            <a:r>
              <a:rPr lang="en-US" dirty="0"/>
              <a:t> </a:t>
            </a:r>
            <a:r>
              <a:rPr lang="en-US" dirty="0" err="1"/>
              <a:t>daging</a:t>
            </a:r>
            <a:r>
              <a:rPr lang="en-US" dirty="0"/>
              <a:t>/</a:t>
            </a:r>
            <a:r>
              <a:rPr lang="en-US" dirty="0" err="1"/>
              <a:t>ayam</a:t>
            </a:r>
            <a:r>
              <a:rPr lang="en-US" dirty="0"/>
              <a:t>, 100g </a:t>
            </a:r>
            <a:r>
              <a:rPr lang="en-US" dirty="0" err="1"/>
              <a:t>ikan</a:t>
            </a:r>
            <a:r>
              <a:rPr lang="en-US" dirty="0"/>
              <a:t>/</a:t>
            </a:r>
            <a:r>
              <a:rPr lang="en-US" dirty="0" err="1"/>
              <a:t>tahu</a:t>
            </a:r>
            <a:r>
              <a:rPr lang="en-US" dirty="0"/>
              <a:t>/tempeh, 40g </a:t>
            </a:r>
            <a:r>
              <a:rPr lang="en-US" dirty="0" err="1"/>
              <a:t>kacang-kacangan</a:t>
            </a:r>
            <a:r>
              <a:rPr lang="en-US" dirty="0"/>
              <a:t> </a:t>
            </a:r>
            <a:r>
              <a:rPr lang="en-US" dirty="0" err="1"/>
              <a:t>atau</a:t>
            </a:r>
            <a:r>
              <a:rPr lang="en-US" dirty="0"/>
              <a:t> 2 </a:t>
            </a:r>
            <a:r>
              <a:rPr lang="en-US" dirty="0" err="1"/>
              <a:t>butir</a:t>
            </a:r>
            <a:r>
              <a:rPr lang="en-US" dirty="0"/>
              <a:t> </a:t>
            </a:r>
            <a:r>
              <a:rPr lang="en-US" dirty="0" err="1"/>
              <a:t>telur</a:t>
            </a:r>
            <a:r>
              <a:rPr lang="en-US" dirty="0"/>
              <a:t>.</a:t>
            </a:r>
          </a:p>
        </p:txBody>
      </p:sp>
      <p:sp>
        <p:nvSpPr>
          <p:cNvPr id="4" name="Slide Number Placeholder 3"/>
          <p:cNvSpPr>
            <a:spLocks noGrp="1"/>
          </p:cNvSpPr>
          <p:nvPr>
            <p:ph type="sldNum" sz="quarter" idx="5"/>
          </p:nvPr>
        </p:nvSpPr>
        <p:spPr/>
        <p:txBody>
          <a:bodyPr/>
          <a:lstStyle/>
          <a:p>
            <a:fld id="{3410117F-5B99-D54C-9106-041FF4B80E1C}" type="slidenum">
              <a:rPr lang="en-US" smtClean="0"/>
              <a:t>12</a:t>
            </a:fld>
            <a:endParaRPr lang="en-US"/>
          </a:p>
        </p:txBody>
      </p:sp>
    </p:spTree>
    <p:extLst>
      <p:ext uri="{BB962C8B-B14F-4D97-AF65-F5344CB8AC3E}">
        <p14:creationId xmlns:p14="http://schemas.microsoft.com/office/powerpoint/2010/main" val="3699217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Tingkatan</a:t>
            </a:r>
            <a:r>
              <a:rPr lang="en-US" dirty="0"/>
              <a:t> </a:t>
            </a:r>
            <a:r>
              <a:rPr lang="en-US" dirty="0" err="1"/>
              <a:t>berikutnya</a:t>
            </a:r>
            <a:r>
              <a:rPr lang="en-US" dirty="0"/>
              <a:t> </a:t>
            </a:r>
            <a:r>
              <a:rPr lang="en-US" dirty="0" err="1"/>
              <a:t>sebelum</a:t>
            </a:r>
            <a:r>
              <a:rPr lang="en-US" dirty="0"/>
              <a:t> </a:t>
            </a:r>
            <a:r>
              <a:rPr lang="en-US" dirty="0" err="1"/>
              <a:t>puncak</a:t>
            </a:r>
            <a:r>
              <a:rPr lang="en-US" dirty="0"/>
              <a:t> </a:t>
            </a:r>
            <a:r>
              <a:rPr lang="en-US" dirty="0" err="1"/>
              <a:t>piramida</a:t>
            </a:r>
            <a:r>
              <a:rPr lang="en-US" dirty="0"/>
              <a:t> </a:t>
            </a:r>
            <a:r>
              <a:rPr lang="en-US" dirty="0" err="1"/>
              <a:t>adalah</a:t>
            </a:r>
            <a:r>
              <a:rPr lang="en-US" dirty="0"/>
              <a:t> lemak. </a:t>
            </a:r>
          </a:p>
          <a:p>
            <a:endParaRPr lang="en-US" dirty="0"/>
          </a:p>
          <a:p>
            <a:r>
              <a:rPr lang="en-US" dirty="0" err="1"/>
              <a:t>Dalam</a:t>
            </a:r>
            <a:r>
              <a:rPr lang="en-US" dirty="0"/>
              <a:t> </a:t>
            </a:r>
            <a:r>
              <a:rPr lang="en-US" dirty="0" err="1"/>
              <a:t>memilih</a:t>
            </a:r>
            <a:r>
              <a:rPr lang="en-US" dirty="0"/>
              <a:t> lemak, </a:t>
            </a:r>
            <a:r>
              <a:rPr lang="en-US" dirty="0" err="1"/>
              <a:t>usahakan</a:t>
            </a:r>
            <a:r>
              <a:rPr lang="en-US" dirty="0"/>
              <a:t> </a:t>
            </a:r>
            <a:r>
              <a:rPr lang="en-US" dirty="0" err="1"/>
              <a:t>memilih</a:t>
            </a:r>
            <a:r>
              <a:rPr lang="en-US" dirty="0"/>
              <a:t> lemak </a:t>
            </a:r>
            <a:r>
              <a:rPr lang="en-US" dirty="0" err="1"/>
              <a:t>tak</a:t>
            </a:r>
            <a:r>
              <a:rPr lang="en-US" dirty="0"/>
              <a:t> </a:t>
            </a:r>
            <a:r>
              <a:rPr lang="en-US" dirty="0" err="1"/>
              <a:t>jenuh</a:t>
            </a:r>
            <a:r>
              <a:rPr lang="en-US" dirty="0"/>
              <a:t> </a:t>
            </a:r>
            <a:r>
              <a:rPr lang="en-US" dirty="0" err="1"/>
              <a:t>seperti</a:t>
            </a:r>
            <a:r>
              <a:rPr lang="en-US" dirty="0"/>
              <a:t> </a:t>
            </a:r>
            <a:r>
              <a:rPr lang="en-US" dirty="0" err="1"/>
              <a:t>minyak</a:t>
            </a:r>
            <a:r>
              <a:rPr lang="en-US" dirty="0"/>
              <a:t> </a:t>
            </a:r>
            <a:r>
              <a:rPr lang="en-US" dirty="0" err="1"/>
              <a:t>zaitun</a:t>
            </a:r>
            <a:r>
              <a:rPr lang="en-US" dirty="0"/>
              <a:t>, rapeseed oil, </a:t>
            </a:r>
            <a:r>
              <a:rPr lang="en-US" dirty="0" err="1"/>
              <a:t>minyak</a:t>
            </a:r>
            <a:r>
              <a:rPr lang="en-US" dirty="0"/>
              <a:t> canola, </a:t>
            </a:r>
            <a:r>
              <a:rPr lang="en-US" dirty="0" err="1"/>
              <a:t>minyak</a:t>
            </a:r>
            <a:r>
              <a:rPr lang="en-US" dirty="0"/>
              <a:t> </a:t>
            </a:r>
            <a:r>
              <a:rPr lang="en-US" dirty="0" err="1"/>
              <a:t>bunga</a:t>
            </a:r>
            <a:r>
              <a:rPr lang="en-US" dirty="0"/>
              <a:t> </a:t>
            </a:r>
            <a:r>
              <a:rPr lang="en-US" dirty="0" err="1"/>
              <a:t>matahari</a:t>
            </a:r>
            <a:r>
              <a:rPr lang="en-US" dirty="0"/>
              <a:t> </a:t>
            </a:r>
            <a:r>
              <a:rPr lang="en-US" dirty="0" err="1"/>
              <a:t>atau</a:t>
            </a:r>
            <a:r>
              <a:rPr lang="en-US" dirty="0"/>
              <a:t> light margarine.</a:t>
            </a:r>
          </a:p>
          <a:p>
            <a:endParaRPr lang="en-US" dirty="0"/>
          </a:p>
          <a:p>
            <a:r>
              <a:rPr lang="en-US" dirty="0" err="1"/>
              <a:t>Usahakan</a:t>
            </a:r>
            <a:r>
              <a:rPr lang="en-US" dirty="0"/>
              <a:t> </a:t>
            </a:r>
            <a:r>
              <a:rPr lang="en-US" dirty="0" err="1"/>
              <a:t>memasak</a:t>
            </a:r>
            <a:r>
              <a:rPr lang="en-US" dirty="0"/>
              <a:t> </a:t>
            </a:r>
            <a:r>
              <a:rPr lang="en-US" dirty="0" err="1"/>
              <a:t>menggunakan</a:t>
            </a:r>
            <a:r>
              <a:rPr lang="en-US" dirty="0"/>
              <a:t> </a:t>
            </a:r>
            <a:r>
              <a:rPr lang="en-US" dirty="0" err="1"/>
              <a:t>sesedikit</a:t>
            </a:r>
            <a:r>
              <a:rPr lang="en-US" dirty="0"/>
              <a:t> </a:t>
            </a:r>
            <a:r>
              <a:rPr lang="en-US" dirty="0" err="1"/>
              <a:t>mungkin</a:t>
            </a:r>
            <a:r>
              <a:rPr lang="en-US" dirty="0"/>
              <a:t> </a:t>
            </a:r>
            <a:r>
              <a:rPr lang="en-US" dirty="0" err="1"/>
              <a:t>minyak</a:t>
            </a:r>
            <a:r>
              <a:rPr lang="en-US" dirty="0"/>
              <a:t> </a:t>
            </a:r>
            <a:r>
              <a:rPr lang="en-US" dirty="0" err="1"/>
              <a:t>dengan</a:t>
            </a:r>
            <a:r>
              <a:rPr lang="en-US" dirty="0"/>
              <a:t> </a:t>
            </a:r>
            <a:r>
              <a:rPr lang="en-US" dirty="0" err="1"/>
              <a:t>cara</a:t>
            </a:r>
            <a:r>
              <a:rPr lang="en-US" dirty="0"/>
              <a:t> </a:t>
            </a:r>
            <a:r>
              <a:rPr lang="en-US" dirty="0" err="1"/>
              <a:t>merebus</a:t>
            </a:r>
            <a:r>
              <a:rPr lang="en-US" dirty="0"/>
              <a:t>, </a:t>
            </a:r>
            <a:r>
              <a:rPr lang="en-US" dirty="0" err="1"/>
              <a:t>mengkukus</a:t>
            </a:r>
            <a:r>
              <a:rPr lang="en-US" dirty="0"/>
              <a:t> </a:t>
            </a:r>
            <a:r>
              <a:rPr lang="en-US" dirty="0" err="1"/>
              <a:t>atau</a:t>
            </a:r>
            <a:r>
              <a:rPr lang="en-US" dirty="0"/>
              <a:t> </a:t>
            </a:r>
            <a:r>
              <a:rPr lang="en-US" dirty="0" err="1"/>
              <a:t>memanggang</a:t>
            </a:r>
            <a:r>
              <a:rPr lang="en-US" dirty="0"/>
              <a:t> </a:t>
            </a:r>
            <a:r>
              <a:rPr lang="en-US" dirty="0" err="1"/>
              <a:t>makanan</a:t>
            </a:r>
            <a:r>
              <a:rPr lang="en-US" dirty="0"/>
              <a:t> </a:t>
            </a:r>
            <a:r>
              <a:rPr lang="en-US" dirty="0" err="1"/>
              <a:t>dibandingkan</a:t>
            </a:r>
            <a:r>
              <a:rPr lang="en-US" dirty="0"/>
              <a:t> </a:t>
            </a:r>
            <a:r>
              <a:rPr lang="en-US" dirty="0" err="1"/>
              <a:t>dengan</a:t>
            </a:r>
            <a:r>
              <a:rPr lang="en-US" dirty="0"/>
              <a:t> </a:t>
            </a:r>
            <a:r>
              <a:rPr lang="en-US" dirty="0" err="1"/>
              <a:t>menggoreng</a:t>
            </a:r>
            <a:r>
              <a:rPr lang="en-US" dirty="0"/>
              <a:t> </a:t>
            </a:r>
            <a:r>
              <a:rPr lang="en-US" dirty="0" err="1"/>
              <a:t>atau</a:t>
            </a:r>
            <a:r>
              <a:rPr lang="en-US" dirty="0"/>
              <a:t> deep-frying.</a:t>
            </a:r>
          </a:p>
          <a:p>
            <a:endParaRPr lang="en-US" dirty="0"/>
          </a:p>
          <a:p>
            <a:r>
              <a:rPr lang="en-US" dirty="0"/>
              <a:t>1 </a:t>
            </a:r>
            <a:r>
              <a:rPr lang="en-US" dirty="0" err="1"/>
              <a:t>porsi</a:t>
            </a:r>
            <a:r>
              <a:rPr lang="en-US" dirty="0"/>
              <a:t> lemak yang </a:t>
            </a:r>
            <a:r>
              <a:rPr lang="en-US" dirty="0" err="1"/>
              <a:t>dimaksud</a:t>
            </a:r>
            <a:r>
              <a:rPr lang="en-US" dirty="0"/>
              <a:t> </a:t>
            </a:r>
            <a:r>
              <a:rPr lang="en-US" dirty="0" err="1"/>
              <a:t>adalah</a:t>
            </a:r>
            <a:r>
              <a:rPr lang="en-US" dirty="0"/>
              <a:t> 1 </a:t>
            </a:r>
            <a:r>
              <a:rPr lang="en-US" dirty="0" err="1"/>
              <a:t>sdt</a:t>
            </a:r>
            <a:r>
              <a:rPr lang="en-US" dirty="0"/>
              <a:t> </a:t>
            </a:r>
            <a:r>
              <a:rPr lang="en-US" dirty="0" err="1"/>
              <a:t>minyak</a:t>
            </a:r>
            <a:r>
              <a:rPr lang="en-US" dirty="0"/>
              <a:t> </a:t>
            </a:r>
            <a:r>
              <a:rPr lang="en-US" dirty="0" err="1"/>
              <a:t>atau</a:t>
            </a:r>
            <a:r>
              <a:rPr lang="en-US" dirty="0"/>
              <a:t> 1 </a:t>
            </a:r>
            <a:r>
              <a:rPr lang="en-US" dirty="0" err="1"/>
              <a:t>oles</a:t>
            </a:r>
            <a:r>
              <a:rPr lang="en-US" dirty="0"/>
              <a:t> </a:t>
            </a:r>
            <a:r>
              <a:rPr lang="en-US" dirty="0" err="1"/>
              <a:t>margarin</a:t>
            </a:r>
            <a:r>
              <a:rPr lang="en-US" dirty="0"/>
              <a:t> per </a:t>
            </a:r>
            <a:r>
              <a:rPr lang="en-US" dirty="0" err="1"/>
              <a:t>helai</a:t>
            </a:r>
            <a:r>
              <a:rPr lang="en-US" dirty="0"/>
              <a:t> roti.</a:t>
            </a:r>
          </a:p>
        </p:txBody>
      </p:sp>
      <p:sp>
        <p:nvSpPr>
          <p:cNvPr id="4" name="Slide Number Placeholder 3"/>
          <p:cNvSpPr>
            <a:spLocks noGrp="1"/>
          </p:cNvSpPr>
          <p:nvPr>
            <p:ph type="sldNum" sz="quarter" idx="5"/>
          </p:nvPr>
        </p:nvSpPr>
        <p:spPr/>
        <p:txBody>
          <a:bodyPr/>
          <a:lstStyle/>
          <a:p>
            <a:fld id="{3410117F-5B99-D54C-9106-041FF4B80E1C}" type="slidenum">
              <a:rPr lang="en-US" smtClean="0"/>
              <a:t>13</a:t>
            </a:fld>
            <a:endParaRPr lang="en-US"/>
          </a:p>
        </p:txBody>
      </p:sp>
    </p:spTree>
    <p:extLst>
      <p:ext uri="{BB962C8B-B14F-4D97-AF65-F5344CB8AC3E}">
        <p14:creationId xmlns:p14="http://schemas.microsoft.com/office/powerpoint/2010/main" val="35547614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Nah, yang </a:t>
            </a:r>
            <a:r>
              <a:rPr lang="en-US" dirty="0" err="1"/>
              <a:t>terakhir</a:t>
            </a:r>
            <a:r>
              <a:rPr lang="en-US" dirty="0"/>
              <a:t> </a:t>
            </a:r>
            <a:r>
              <a:rPr lang="en-US" dirty="0" err="1"/>
              <a:t>adalah</a:t>
            </a:r>
            <a:r>
              <a:rPr lang="en-US" dirty="0"/>
              <a:t> </a:t>
            </a:r>
            <a:r>
              <a:rPr lang="en-US" dirty="0" err="1"/>
              <a:t>puncak</a:t>
            </a:r>
            <a:r>
              <a:rPr lang="en-US" dirty="0"/>
              <a:t> </a:t>
            </a:r>
            <a:r>
              <a:rPr lang="en-US" dirty="0" err="1"/>
              <a:t>piramida</a:t>
            </a:r>
            <a:r>
              <a:rPr lang="en-US" dirty="0"/>
              <a:t>. </a:t>
            </a:r>
            <a:r>
              <a:rPr lang="en-US" dirty="0" err="1"/>
              <a:t>Seperti</a:t>
            </a:r>
            <a:r>
              <a:rPr lang="en-US" dirty="0"/>
              <a:t> yang </a:t>
            </a:r>
            <a:r>
              <a:rPr lang="en-US" dirty="0" err="1"/>
              <a:t>saya</a:t>
            </a:r>
            <a:r>
              <a:rPr lang="en-US" dirty="0"/>
              <a:t> </a:t>
            </a:r>
            <a:r>
              <a:rPr lang="en-US" dirty="0" err="1"/>
              <a:t>sebutkan</a:t>
            </a:r>
            <a:r>
              <a:rPr lang="en-US" dirty="0"/>
              <a:t> di </a:t>
            </a:r>
            <a:r>
              <a:rPr lang="en-US" dirty="0" err="1"/>
              <a:t>awal</a:t>
            </a:r>
            <a:r>
              <a:rPr lang="en-US" dirty="0"/>
              <a:t> </a:t>
            </a:r>
            <a:r>
              <a:rPr lang="en-US" dirty="0" err="1"/>
              <a:t>tadi</a:t>
            </a:r>
            <a:r>
              <a:rPr lang="en-US" dirty="0"/>
              <a:t>, </a:t>
            </a:r>
            <a:r>
              <a:rPr lang="en-US" dirty="0" err="1"/>
              <a:t>cara</a:t>
            </a:r>
            <a:r>
              <a:rPr lang="en-US" dirty="0"/>
              <a:t> </a:t>
            </a:r>
            <a:r>
              <a:rPr lang="en-US" dirty="0" err="1"/>
              <a:t>membaca</a:t>
            </a:r>
            <a:r>
              <a:rPr lang="en-US" dirty="0"/>
              <a:t> </a:t>
            </a:r>
            <a:r>
              <a:rPr lang="en-US" dirty="0" err="1"/>
              <a:t>piramida</a:t>
            </a:r>
            <a:r>
              <a:rPr lang="en-US" dirty="0"/>
              <a:t> </a:t>
            </a:r>
            <a:r>
              <a:rPr lang="en-US" dirty="0" err="1"/>
              <a:t>makanan</a:t>
            </a:r>
            <a:r>
              <a:rPr lang="en-US" dirty="0"/>
              <a:t> </a:t>
            </a:r>
            <a:r>
              <a:rPr lang="en-US" dirty="0" err="1"/>
              <a:t>ini</a:t>
            </a:r>
            <a:r>
              <a:rPr lang="en-US" dirty="0"/>
              <a:t> </a:t>
            </a:r>
            <a:r>
              <a:rPr lang="en-US" dirty="0" err="1"/>
              <a:t>adalah</a:t>
            </a:r>
            <a:r>
              <a:rPr lang="en-US" dirty="0"/>
              <a:t> </a:t>
            </a:r>
            <a:r>
              <a:rPr lang="en-US" dirty="0" err="1"/>
              <a:t>dari</a:t>
            </a:r>
            <a:r>
              <a:rPr lang="en-US" dirty="0"/>
              <a:t> </a:t>
            </a:r>
            <a:r>
              <a:rPr lang="en-US" dirty="0" err="1"/>
              <a:t>dasar</a:t>
            </a:r>
            <a:r>
              <a:rPr lang="en-US" dirty="0"/>
              <a:t> </a:t>
            </a:r>
            <a:r>
              <a:rPr lang="en-US" dirty="0" err="1"/>
              <a:t>ke</a:t>
            </a:r>
            <a:r>
              <a:rPr lang="en-US" dirty="0"/>
              <a:t> </a:t>
            </a:r>
            <a:r>
              <a:rPr lang="en-US" dirty="0" err="1"/>
              <a:t>puncak</a:t>
            </a:r>
            <a:r>
              <a:rPr lang="en-US" dirty="0"/>
              <a:t> </a:t>
            </a:r>
            <a:r>
              <a:rPr lang="en-US" dirty="0" err="1"/>
              <a:t>seiring</a:t>
            </a:r>
            <a:r>
              <a:rPr lang="en-US" dirty="0"/>
              <a:t> </a:t>
            </a:r>
            <a:r>
              <a:rPr lang="en-US" dirty="0" err="1"/>
              <a:t>dengan</a:t>
            </a:r>
            <a:r>
              <a:rPr lang="en-US" dirty="0"/>
              <a:t> </a:t>
            </a:r>
            <a:r>
              <a:rPr lang="en-US" dirty="0" err="1"/>
              <a:t>jumlah</a:t>
            </a:r>
            <a:r>
              <a:rPr lang="en-US" dirty="0"/>
              <a:t> </a:t>
            </a:r>
            <a:r>
              <a:rPr lang="en-US" dirty="0" err="1"/>
              <a:t>porsi</a:t>
            </a:r>
            <a:r>
              <a:rPr lang="en-US" dirty="0"/>
              <a:t> yang </a:t>
            </a:r>
            <a:r>
              <a:rPr lang="en-US" dirty="0" err="1"/>
              <a:t>direkomendasikan</a:t>
            </a:r>
            <a:r>
              <a:rPr lang="en-US" dirty="0"/>
              <a:t> </a:t>
            </a:r>
            <a:r>
              <a:rPr lang="en-US" dirty="0" err="1"/>
              <a:t>dari</a:t>
            </a:r>
            <a:r>
              <a:rPr lang="en-US" dirty="0"/>
              <a:t> </a:t>
            </a:r>
            <a:r>
              <a:rPr lang="en-US" dirty="0" err="1"/>
              <a:t>tiap</a:t>
            </a:r>
            <a:r>
              <a:rPr lang="en-US" dirty="0"/>
              <a:t> </a:t>
            </a:r>
            <a:r>
              <a:rPr lang="en-US" dirty="0" err="1"/>
              <a:t>jenis</a:t>
            </a:r>
            <a:r>
              <a:rPr lang="en-US" dirty="0"/>
              <a:t> </a:t>
            </a:r>
            <a:r>
              <a:rPr lang="en-US" dirty="0" err="1"/>
              <a:t>makanan</a:t>
            </a:r>
            <a:r>
              <a:rPr lang="en-US" dirty="0"/>
              <a:t>. </a:t>
            </a:r>
            <a:r>
              <a:rPr lang="en-US" dirty="0" err="1"/>
              <a:t>Artinya</a:t>
            </a:r>
            <a:r>
              <a:rPr lang="en-US" dirty="0"/>
              <a:t>, </a:t>
            </a:r>
            <a:r>
              <a:rPr lang="en-US" dirty="0" err="1"/>
              <a:t>puncak</a:t>
            </a:r>
            <a:r>
              <a:rPr lang="en-US" dirty="0"/>
              <a:t> </a:t>
            </a:r>
            <a:r>
              <a:rPr lang="en-US" dirty="0" err="1"/>
              <a:t>piramida</a:t>
            </a:r>
            <a:r>
              <a:rPr lang="en-US" dirty="0"/>
              <a:t> </a:t>
            </a:r>
            <a:r>
              <a:rPr lang="en-US" dirty="0" err="1"/>
              <a:t>ini</a:t>
            </a:r>
            <a:r>
              <a:rPr lang="en-US" dirty="0"/>
              <a:t> </a:t>
            </a:r>
            <a:r>
              <a:rPr lang="en-US" dirty="0" err="1"/>
              <a:t>merupakan</a:t>
            </a:r>
            <a:r>
              <a:rPr lang="en-US" dirty="0"/>
              <a:t> </a:t>
            </a:r>
            <a:r>
              <a:rPr lang="en-US" dirty="0" err="1"/>
              <a:t>jenis</a:t>
            </a:r>
            <a:r>
              <a:rPr lang="en-US" dirty="0"/>
              <a:t> </a:t>
            </a:r>
            <a:r>
              <a:rPr lang="en-US" dirty="0" err="1"/>
              <a:t>makanan</a:t>
            </a:r>
            <a:r>
              <a:rPr lang="en-US" dirty="0"/>
              <a:t> yang </a:t>
            </a:r>
            <a:r>
              <a:rPr lang="en-US" dirty="0" err="1"/>
              <a:t>tidak</a:t>
            </a:r>
            <a:r>
              <a:rPr lang="en-US" dirty="0"/>
              <a:t> </a:t>
            </a:r>
            <a:r>
              <a:rPr lang="en-US" dirty="0" err="1"/>
              <a:t>dianjurkan</a:t>
            </a:r>
            <a:r>
              <a:rPr lang="en-US" dirty="0"/>
              <a:t> </a:t>
            </a:r>
            <a:r>
              <a:rPr lang="en-US" dirty="0" err="1"/>
              <a:t>untuk</a:t>
            </a:r>
            <a:r>
              <a:rPr lang="en-US" dirty="0"/>
              <a:t> </a:t>
            </a:r>
            <a:r>
              <a:rPr lang="en-US" dirty="0" err="1"/>
              <a:t>dikonsumsi</a:t>
            </a:r>
            <a:r>
              <a:rPr lang="en-US" dirty="0"/>
              <a:t> </a:t>
            </a:r>
            <a:r>
              <a:rPr lang="en-US" dirty="0" err="1"/>
              <a:t>setiap</a:t>
            </a:r>
            <a:r>
              <a:rPr lang="en-US" dirty="0"/>
              <a:t> </a:t>
            </a:r>
            <a:r>
              <a:rPr lang="en-US" dirty="0" err="1"/>
              <a:t>hari</a:t>
            </a:r>
            <a:r>
              <a:rPr lang="en-US" dirty="0"/>
              <a:t>,</a:t>
            </a:r>
          </a:p>
          <a:p>
            <a:endParaRPr lang="en-US" dirty="0"/>
          </a:p>
          <a:p>
            <a:r>
              <a:rPr lang="en-US" dirty="0" err="1"/>
              <a:t>Jenis</a:t>
            </a:r>
            <a:r>
              <a:rPr lang="en-US" dirty="0"/>
              <a:t> </a:t>
            </a:r>
            <a:r>
              <a:rPr lang="en-US" dirty="0" err="1"/>
              <a:t>makanan</a:t>
            </a:r>
            <a:r>
              <a:rPr lang="en-US" dirty="0"/>
              <a:t> </a:t>
            </a:r>
            <a:r>
              <a:rPr lang="en-US" dirty="0" err="1"/>
              <a:t>tersebut</a:t>
            </a:r>
            <a:r>
              <a:rPr lang="en-US" dirty="0"/>
              <a:t> </a:t>
            </a:r>
            <a:r>
              <a:rPr lang="en-US" dirty="0" err="1"/>
              <a:t>termasuk</a:t>
            </a:r>
            <a:r>
              <a:rPr lang="en-US" dirty="0"/>
              <a:t> </a:t>
            </a:r>
            <a:r>
              <a:rPr lang="en-US" dirty="0" err="1"/>
              <a:t>coklat</a:t>
            </a:r>
            <a:r>
              <a:rPr lang="en-US" dirty="0"/>
              <a:t>, </a:t>
            </a:r>
            <a:r>
              <a:rPr lang="en-US" dirty="0" err="1"/>
              <a:t>permen</a:t>
            </a:r>
            <a:r>
              <a:rPr lang="en-US" dirty="0"/>
              <a:t>, </a:t>
            </a:r>
            <a:r>
              <a:rPr lang="en-US" dirty="0" err="1"/>
              <a:t>kue</a:t>
            </a:r>
            <a:r>
              <a:rPr lang="en-US" dirty="0"/>
              <a:t>, biscuit, </a:t>
            </a:r>
            <a:r>
              <a:rPr lang="en-US" dirty="0" err="1"/>
              <a:t>keripik</a:t>
            </a:r>
            <a:r>
              <a:rPr lang="en-US" dirty="0"/>
              <a:t> </a:t>
            </a:r>
            <a:r>
              <a:rPr lang="en-US" dirty="0" err="1"/>
              <a:t>kentang</a:t>
            </a:r>
            <a:r>
              <a:rPr lang="en-US" dirty="0"/>
              <a:t>, soda </a:t>
            </a:r>
            <a:r>
              <a:rPr lang="en-US" dirty="0" err="1"/>
              <a:t>dll</a:t>
            </a:r>
            <a:r>
              <a:rPr lang="en-US" dirty="0"/>
              <a:t>. </a:t>
            </a:r>
            <a:r>
              <a:rPr lang="en-US" dirty="0" err="1"/>
              <a:t>Makanan-makanan</a:t>
            </a:r>
            <a:r>
              <a:rPr lang="en-US" dirty="0"/>
              <a:t> </a:t>
            </a:r>
            <a:r>
              <a:rPr lang="en-US" dirty="0" err="1"/>
              <a:t>tersebut</a:t>
            </a:r>
            <a:r>
              <a:rPr lang="en-US" dirty="0"/>
              <a:t> </a:t>
            </a:r>
            <a:r>
              <a:rPr lang="en-US" dirty="0" err="1"/>
              <a:t>sebaiknya</a:t>
            </a:r>
            <a:r>
              <a:rPr lang="en-US" dirty="0"/>
              <a:t> </a:t>
            </a:r>
            <a:r>
              <a:rPr lang="en-US" dirty="0" err="1"/>
              <a:t>hanya</a:t>
            </a:r>
            <a:r>
              <a:rPr lang="en-US" dirty="0"/>
              <a:t> </a:t>
            </a:r>
            <a:r>
              <a:rPr lang="en-US" dirty="0" err="1"/>
              <a:t>dikonsumsi</a:t>
            </a:r>
            <a:r>
              <a:rPr lang="en-US" dirty="0"/>
              <a:t> </a:t>
            </a:r>
            <a:r>
              <a:rPr lang="en-US" dirty="0" err="1"/>
              <a:t>maksimal</a:t>
            </a:r>
            <a:r>
              <a:rPr lang="en-US" dirty="0"/>
              <a:t> 1-2 </a:t>
            </a:r>
            <a:r>
              <a:rPr lang="en-US" dirty="0" err="1"/>
              <a:t>porsi</a:t>
            </a:r>
            <a:r>
              <a:rPr lang="en-US" dirty="0"/>
              <a:t>/</a:t>
            </a:r>
            <a:r>
              <a:rPr lang="en-US" dirty="0" err="1"/>
              <a:t>minggu</a:t>
            </a:r>
            <a:r>
              <a:rPr lang="en-US" dirty="0"/>
              <a:t>.</a:t>
            </a:r>
          </a:p>
        </p:txBody>
      </p:sp>
      <p:sp>
        <p:nvSpPr>
          <p:cNvPr id="4" name="Slide Number Placeholder 3"/>
          <p:cNvSpPr>
            <a:spLocks noGrp="1"/>
          </p:cNvSpPr>
          <p:nvPr>
            <p:ph type="sldNum" sz="quarter" idx="5"/>
          </p:nvPr>
        </p:nvSpPr>
        <p:spPr/>
        <p:txBody>
          <a:bodyPr/>
          <a:lstStyle/>
          <a:p>
            <a:fld id="{3410117F-5B99-D54C-9106-041FF4B80E1C}" type="slidenum">
              <a:rPr lang="en-US" smtClean="0"/>
              <a:t>14</a:t>
            </a:fld>
            <a:endParaRPr lang="en-US"/>
          </a:p>
        </p:txBody>
      </p:sp>
    </p:spTree>
    <p:extLst>
      <p:ext uri="{BB962C8B-B14F-4D97-AF65-F5344CB8AC3E}">
        <p14:creationId xmlns:p14="http://schemas.microsoft.com/office/powerpoint/2010/main" val="40705462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Mudah-mudahan</a:t>
            </a:r>
            <a:r>
              <a:rPr lang="en-US" dirty="0"/>
              <a:t> </a:t>
            </a:r>
            <a:r>
              <a:rPr lang="en-US" dirty="0" err="1"/>
              <a:t>penjelasan</a:t>
            </a:r>
            <a:r>
              <a:rPr lang="en-US" dirty="0"/>
              <a:t> </a:t>
            </a:r>
            <a:r>
              <a:rPr lang="en-US" dirty="0" err="1"/>
              <a:t>piramida</a:t>
            </a:r>
            <a:r>
              <a:rPr lang="en-US" dirty="0"/>
              <a:t> </a:t>
            </a:r>
            <a:r>
              <a:rPr lang="en-US" dirty="0" err="1"/>
              <a:t>makanan</a:t>
            </a:r>
            <a:r>
              <a:rPr lang="en-US" dirty="0"/>
              <a:t> </a:t>
            </a:r>
            <a:r>
              <a:rPr lang="en-US" dirty="0" err="1"/>
              <a:t>tadi</a:t>
            </a:r>
            <a:r>
              <a:rPr lang="en-US" dirty="0"/>
              <a:t> </a:t>
            </a:r>
            <a:r>
              <a:rPr lang="en-US" dirty="0" err="1"/>
              <a:t>tidak</a:t>
            </a:r>
            <a:r>
              <a:rPr lang="en-US" dirty="0"/>
              <a:t> </a:t>
            </a:r>
            <a:r>
              <a:rPr lang="en-US" dirty="0" err="1"/>
              <a:t>terlalu</a:t>
            </a:r>
            <a:r>
              <a:rPr lang="en-US" dirty="0"/>
              <a:t> </a:t>
            </a:r>
            <a:r>
              <a:rPr lang="en-US" dirty="0" err="1"/>
              <a:t>rumit</a:t>
            </a:r>
            <a:r>
              <a:rPr lang="en-US" dirty="0"/>
              <a:t> </a:t>
            </a:r>
            <a:r>
              <a:rPr lang="en-US" dirty="0" err="1"/>
              <a:t>ya</a:t>
            </a:r>
            <a:r>
              <a:rPr lang="en-US" dirty="0"/>
              <a:t> </a:t>
            </a:r>
            <a:r>
              <a:rPr lang="en-US" dirty="0" err="1"/>
              <a:t>untuk</a:t>
            </a:r>
            <a:r>
              <a:rPr lang="en-US" dirty="0"/>
              <a:t> </a:t>
            </a:r>
            <a:r>
              <a:rPr lang="en-US" dirty="0" err="1"/>
              <a:t>diaplikasikan</a:t>
            </a:r>
            <a:r>
              <a:rPr lang="en-US" dirty="0"/>
              <a:t>.</a:t>
            </a:r>
          </a:p>
          <a:p>
            <a:endParaRPr lang="en-US" dirty="0"/>
          </a:p>
          <a:p>
            <a:r>
              <a:rPr lang="en-US" dirty="0"/>
              <a:t>Nah, </a:t>
            </a:r>
            <a:r>
              <a:rPr lang="en-US" dirty="0" err="1"/>
              <a:t>namun</a:t>
            </a:r>
            <a:r>
              <a:rPr lang="en-US" dirty="0"/>
              <a:t> </a:t>
            </a:r>
            <a:r>
              <a:rPr lang="en-US" dirty="0" err="1"/>
              <a:t>selain</a:t>
            </a:r>
            <a:r>
              <a:rPr lang="en-US" dirty="0"/>
              <a:t> </a:t>
            </a:r>
            <a:r>
              <a:rPr lang="en-US" dirty="0" err="1"/>
              <a:t>piramida</a:t>
            </a:r>
            <a:r>
              <a:rPr lang="en-US" dirty="0"/>
              <a:t> </a:t>
            </a:r>
            <a:r>
              <a:rPr lang="en-US" dirty="0" err="1"/>
              <a:t>makanan</a:t>
            </a:r>
            <a:r>
              <a:rPr lang="en-US" dirty="0"/>
              <a:t> </a:t>
            </a:r>
            <a:r>
              <a:rPr lang="en-US" dirty="0" err="1"/>
              <a:t>tadi</a:t>
            </a:r>
            <a:r>
              <a:rPr lang="en-US" dirty="0"/>
              <a:t>, </a:t>
            </a:r>
            <a:r>
              <a:rPr lang="en-US" dirty="0" err="1"/>
              <a:t>pedoman</a:t>
            </a:r>
            <a:r>
              <a:rPr lang="en-US" dirty="0"/>
              <a:t> </a:t>
            </a:r>
            <a:r>
              <a:rPr lang="en-US" dirty="0" err="1"/>
              <a:t>pola</a:t>
            </a:r>
            <a:r>
              <a:rPr lang="en-US" dirty="0"/>
              <a:t> </a:t>
            </a:r>
            <a:r>
              <a:rPr lang="en-US" dirty="0" err="1"/>
              <a:t>makan</a:t>
            </a:r>
            <a:r>
              <a:rPr lang="en-US" dirty="0"/>
              <a:t> </a:t>
            </a:r>
            <a:r>
              <a:rPr lang="en-US" dirty="0" err="1"/>
              <a:t>sehat</a:t>
            </a:r>
            <a:r>
              <a:rPr lang="en-US" dirty="0"/>
              <a:t> lain yang </a:t>
            </a:r>
            <a:r>
              <a:rPr lang="en-US" dirty="0" err="1"/>
              <a:t>dapat</a:t>
            </a:r>
            <a:r>
              <a:rPr lang="en-US" dirty="0"/>
              <a:t> </a:t>
            </a:r>
            <a:r>
              <a:rPr lang="en-US" dirty="0" err="1"/>
              <a:t>digunakan</a:t>
            </a:r>
            <a:r>
              <a:rPr lang="en-US" dirty="0"/>
              <a:t> </a:t>
            </a:r>
            <a:r>
              <a:rPr lang="en-US" dirty="0" err="1"/>
              <a:t>adalah</a:t>
            </a:r>
            <a:r>
              <a:rPr lang="en-US" dirty="0"/>
              <a:t> </a:t>
            </a:r>
            <a:r>
              <a:rPr lang="en-US" dirty="0" err="1"/>
              <a:t>piring</a:t>
            </a:r>
            <a:r>
              <a:rPr lang="en-US" dirty="0"/>
              <a:t> </a:t>
            </a:r>
            <a:r>
              <a:rPr lang="en-US" dirty="0" err="1"/>
              <a:t>makan</a:t>
            </a:r>
            <a:r>
              <a:rPr lang="en-US" dirty="0"/>
              <a:t> model T </a:t>
            </a:r>
            <a:r>
              <a:rPr lang="en-US" dirty="0" err="1"/>
              <a:t>atau</a:t>
            </a:r>
            <a:r>
              <a:rPr lang="en-US" dirty="0"/>
              <a:t> healthy plate model. </a:t>
            </a:r>
          </a:p>
          <a:p>
            <a:endParaRPr lang="en-US" dirty="0"/>
          </a:p>
          <a:p>
            <a:r>
              <a:rPr lang="en-US" dirty="0" err="1"/>
              <a:t>Piring</a:t>
            </a:r>
            <a:r>
              <a:rPr lang="en-US" dirty="0"/>
              <a:t> </a:t>
            </a:r>
            <a:r>
              <a:rPr lang="en-US" dirty="0" err="1"/>
              <a:t>makan</a:t>
            </a:r>
            <a:r>
              <a:rPr lang="en-US" dirty="0"/>
              <a:t> model T </a:t>
            </a:r>
            <a:r>
              <a:rPr lang="en-US" dirty="0" err="1"/>
              <a:t>ini</a:t>
            </a:r>
            <a:r>
              <a:rPr lang="en-US" dirty="0"/>
              <a:t> </a:t>
            </a:r>
            <a:r>
              <a:rPr lang="en-US" dirty="0" err="1"/>
              <a:t>adalah</a:t>
            </a:r>
            <a:r>
              <a:rPr lang="en-US" dirty="0"/>
              <a:t> </a:t>
            </a:r>
            <a:r>
              <a:rPr lang="en-US" dirty="0" err="1"/>
              <a:t>panduan</a:t>
            </a:r>
            <a:r>
              <a:rPr lang="en-US" dirty="0"/>
              <a:t> </a:t>
            </a:r>
            <a:r>
              <a:rPr lang="en-US" dirty="0" err="1"/>
              <a:t>komposisi</a:t>
            </a:r>
            <a:r>
              <a:rPr lang="en-US" dirty="0"/>
              <a:t> </a:t>
            </a:r>
            <a:r>
              <a:rPr lang="en-US" dirty="0" err="1"/>
              <a:t>makanan</a:t>
            </a:r>
            <a:r>
              <a:rPr lang="en-US" dirty="0"/>
              <a:t> yang </a:t>
            </a:r>
            <a:r>
              <a:rPr lang="en-US" dirty="0" err="1"/>
              <a:t>dianjurkan</a:t>
            </a:r>
            <a:r>
              <a:rPr lang="en-US" dirty="0"/>
              <a:t> </a:t>
            </a:r>
            <a:r>
              <a:rPr lang="en-US" dirty="0" err="1"/>
              <a:t>dalam</a:t>
            </a:r>
            <a:r>
              <a:rPr lang="en-US" dirty="0"/>
              <a:t> 1 </a:t>
            </a:r>
            <a:r>
              <a:rPr lang="en-US" dirty="0" err="1"/>
              <a:t>porsi</a:t>
            </a:r>
            <a:r>
              <a:rPr lang="en-US" dirty="0"/>
              <a:t> </a:t>
            </a:r>
            <a:r>
              <a:rPr lang="en-US" dirty="0" err="1"/>
              <a:t>piring</a:t>
            </a:r>
            <a:r>
              <a:rPr lang="en-US" dirty="0"/>
              <a:t> </a:t>
            </a:r>
            <a:r>
              <a:rPr lang="en-US" dirty="0" err="1"/>
              <a:t>makan</a:t>
            </a:r>
            <a:r>
              <a:rPr lang="en-US" dirty="0"/>
              <a:t> </a:t>
            </a:r>
            <a:r>
              <a:rPr lang="en-US" dirty="0" err="1"/>
              <a:t>kita</a:t>
            </a:r>
            <a:r>
              <a:rPr lang="en-US" dirty="0"/>
              <a:t> yang </a:t>
            </a:r>
            <a:r>
              <a:rPr lang="en-US" dirty="0" err="1"/>
              <a:t>terdiri</a:t>
            </a:r>
            <a:r>
              <a:rPr lang="en-US" dirty="0"/>
              <a:t> </a:t>
            </a:r>
            <a:r>
              <a:rPr lang="en-US" dirty="0" err="1"/>
              <a:t>dari</a:t>
            </a:r>
            <a:r>
              <a:rPr lang="en-US" dirty="0"/>
              <a:t> 50% </a:t>
            </a:r>
            <a:r>
              <a:rPr lang="en-US" dirty="0" err="1"/>
              <a:t>sayuran</a:t>
            </a:r>
            <a:r>
              <a:rPr lang="en-US" dirty="0"/>
              <a:t> dan </a:t>
            </a:r>
            <a:r>
              <a:rPr lang="en-US" dirty="0" err="1"/>
              <a:t>buah</a:t>
            </a:r>
            <a:r>
              <a:rPr lang="en-US" dirty="0"/>
              <a:t>, 25% </a:t>
            </a:r>
            <a:r>
              <a:rPr lang="en-US" dirty="0" err="1"/>
              <a:t>lauk</a:t>
            </a:r>
            <a:r>
              <a:rPr lang="en-US" dirty="0"/>
              <a:t> </a:t>
            </a:r>
            <a:r>
              <a:rPr lang="en-US" dirty="0" err="1"/>
              <a:t>pauk</a:t>
            </a:r>
            <a:r>
              <a:rPr lang="en-US" dirty="0"/>
              <a:t> </a:t>
            </a:r>
            <a:r>
              <a:rPr lang="en-US" dirty="0" err="1"/>
              <a:t>atau</a:t>
            </a:r>
            <a:r>
              <a:rPr lang="en-US" dirty="0"/>
              <a:t> </a:t>
            </a:r>
            <a:r>
              <a:rPr lang="en-US" dirty="0" err="1"/>
              <a:t>makanan</a:t>
            </a:r>
            <a:r>
              <a:rPr lang="en-US" dirty="0"/>
              <a:t> </a:t>
            </a:r>
            <a:r>
              <a:rPr lang="en-US" dirty="0" err="1"/>
              <a:t>sumber</a:t>
            </a:r>
            <a:r>
              <a:rPr lang="en-US" dirty="0"/>
              <a:t> protein dan 25 </a:t>
            </a:r>
            <a:r>
              <a:rPr lang="en-US" dirty="0" err="1"/>
              <a:t>makanan</a:t>
            </a:r>
            <a:r>
              <a:rPr lang="en-US" dirty="0"/>
              <a:t> </a:t>
            </a:r>
            <a:r>
              <a:rPr lang="en-US" dirty="0" err="1"/>
              <a:t>mengandung</a:t>
            </a:r>
            <a:r>
              <a:rPr lang="en-US" dirty="0"/>
              <a:t> </a:t>
            </a:r>
            <a:r>
              <a:rPr lang="en-US" dirty="0" err="1"/>
              <a:t>karbohidrta</a:t>
            </a:r>
            <a:r>
              <a:rPr lang="en-US" dirty="0"/>
              <a:t>.</a:t>
            </a:r>
          </a:p>
        </p:txBody>
      </p:sp>
      <p:sp>
        <p:nvSpPr>
          <p:cNvPr id="4" name="Slide Number Placeholder 3"/>
          <p:cNvSpPr>
            <a:spLocks noGrp="1"/>
          </p:cNvSpPr>
          <p:nvPr>
            <p:ph type="sldNum" sz="quarter" idx="5"/>
          </p:nvPr>
        </p:nvSpPr>
        <p:spPr/>
        <p:txBody>
          <a:bodyPr/>
          <a:lstStyle/>
          <a:p>
            <a:fld id="{3410117F-5B99-D54C-9106-041FF4B80E1C}" type="slidenum">
              <a:rPr lang="en-US" smtClean="0"/>
              <a:t>15</a:t>
            </a:fld>
            <a:endParaRPr lang="en-US"/>
          </a:p>
        </p:txBody>
      </p:sp>
    </p:spTree>
    <p:extLst>
      <p:ext uri="{BB962C8B-B14F-4D97-AF65-F5344CB8AC3E}">
        <p14:creationId xmlns:p14="http://schemas.microsoft.com/office/powerpoint/2010/main" val="24699389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Nah, </a:t>
            </a:r>
            <a:r>
              <a:rPr lang="en-US" dirty="0" err="1"/>
              <a:t>dari</a:t>
            </a:r>
            <a:r>
              <a:rPr lang="en-US" dirty="0"/>
              <a:t> 2 </a:t>
            </a:r>
            <a:r>
              <a:rPr lang="en-US" dirty="0" err="1"/>
              <a:t>gambar</a:t>
            </a:r>
            <a:r>
              <a:rPr lang="en-US" dirty="0"/>
              <a:t> </a:t>
            </a:r>
            <a:r>
              <a:rPr lang="en-US" dirty="0" err="1"/>
              <a:t>berikut</a:t>
            </a:r>
            <a:r>
              <a:rPr lang="en-US" dirty="0"/>
              <a:t> </a:t>
            </a:r>
            <a:r>
              <a:rPr lang="en-US" dirty="0" err="1"/>
              <a:t>bisa</a:t>
            </a:r>
            <a:r>
              <a:rPr lang="en-US" dirty="0"/>
              <a:t> </a:t>
            </a:r>
            <a:r>
              <a:rPr lang="en-US" dirty="0" err="1"/>
              <a:t>kita</a:t>
            </a:r>
            <a:r>
              <a:rPr lang="en-US" dirty="0"/>
              <a:t> </a:t>
            </a:r>
            <a:r>
              <a:rPr lang="en-US" dirty="0" err="1"/>
              <a:t>lihat</a:t>
            </a:r>
            <a:r>
              <a:rPr lang="en-US" dirty="0"/>
              <a:t> </a:t>
            </a:r>
            <a:r>
              <a:rPr lang="en-US" dirty="0" err="1"/>
              <a:t>piring</a:t>
            </a:r>
            <a:r>
              <a:rPr lang="en-US" dirty="0"/>
              <a:t> </a:t>
            </a:r>
            <a:r>
              <a:rPr lang="en-US" dirty="0" err="1"/>
              <a:t>manakah</a:t>
            </a:r>
            <a:r>
              <a:rPr lang="en-US" dirty="0"/>
              <a:t> yang </a:t>
            </a:r>
            <a:r>
              <a:rPr lang="en-US" dirty="0" err="1"/>
              <a:t>mengikuti</a:t>
            </a:r>
            <a:r>
              <a:rPr lang="en-US" dirty="0"/>
              <a:t> </a:t>
            </a:r>
            <a:r>
              <a:rPr lang="en-US" dirty="0" err="1"/>
              <a:t>panduan</a:t>
            </a:r>
            <a:r>
              <a:rPr lang="en-US" dirty="0"/>
              <a:t> </a:t>
            </a:r>
            <a:r>
              <a:rPr lang="en-US" dirty="0" err="1"/>
              <a:t>piring</a:t>
            </a:r>
            <a:r>
              <a:rPr lang="en-US" dirty="0"/>
              <a:t> </a:t>
            </a:r>
            <a:r>
              <a:rPr lang="en-US" dirty="0" err="1"/>
              <a:t>makan</a:t>
            </a:r>
            <a:r>
              <a:rPr lang="en-US" dirty="0"/>
              <a:t> model T </a:t>
            </a:r>
            <a:r>
              <a:rPr lang="en-US" dirty="0" err="1"/>
              <a:t>tadi</a:t>
            </a:r>
            <a:r>
              <a:rPr lang="en-US" dirty="0"/>
              <a:t>.</a:t>
            </a:r>
          </a:p>
          <a:p>
            <a:endParaRPr lang="en-US" dirty="0"/>
          </a:p>
          <a:p>
            <a:r>
              <a:rPr lang="en-US" dirty="0"/>
              <a:t>Gambar </a:t>
            </a:r>
            <a:r>
              <a:rPr lang="en-US" dirty="0" err="1"/>
              <a:t>pertama</a:t>
            </a:r>
            <a:r>
              <a:rPr lang="en-US" dirty="0"/>
              <a:t> </a:t>
            </a:r>
            <a:r>
              <a:rPr lang="en-US" dirty="0" err="1"/>
              <a:t>terdiri</a:t>
            </a:r>
            <a:r>
              <a:rPr lang="en-US" dirty="0"/>
              <a:t> </a:t>
            </a:r>
            <a:r>
              <a:rPr lang="en-US" dirty="0" err="1"/>
              <a:t>menunjukkan</a:t>
            </a:r>
            <a:r>
              <a:rPr lang="en-US" dirty="0"/>
              <a:t> </a:t>
            </a:r>
            <a:r>
              <a:rPr lang="en-US" dirty="0" err="1"/>
              <a:t>proporsi</a:t>
            </a:r>
            <a:r>
              <a:rPr lang="en-US" dirty="0"/>
              <a:t> 50% </a:t>
            </a:r>
            <a:r>
              <a:rPr lang="en-US" dirty="0" err="1"/>
              <a:t>sayuran</a:t>
            </a:r>
            <a:r>
              <a:rPr lang="en-US" dirty="0"/>
              <a:t>, 25% </a:t>
            </a:r>
            <a:r>
              <a:rPr lang="en-US" dirty="0" err="1"/>
              <a:t>lauk</a:t>
            </a:r>
            <a:r>
              <a:rPr lang="en-US" dirty="0"/>
              <a:t> </a:t>
            </a:r>
            <a:r>
              <a:rPr lang="en-US" dirty="0" err="1"/>
              <a:t>pauk</a:t>
            </a:r>
            <a:r>
              <a:rPr lang="en-US" dirty="0"/>
              <a:t> </a:t>
            </a:r>
            <a:r>
              <a:rPr lang="en-US" dirty="0" err="1"/>
              <a:t>atau</a:t>
            </a:r>
            <a:r>
              <a:rPr lang="en-US" dirty="0"/>
              <a:t> </a:t>
            </a:r>
            <a:r>
              <a:rPr lang="en-US" dirty="0" err="1"/>
              <a:t>sumber</a:t>
            </a:r>
            <a:r>
              <a:rPr lang="en-US" dirty="0"/>
              <a:t> protein dan 25% </a:t>
            </a:r>
            <a:r>
              <a:rPr lang="en-US" dirty="0" err="1"/>
              <a:t>makanan</a:t>
            </a:r>
            <a:r>
              <a:rPr lang="en-US" dirty="0"/>
              <a:t> </a:t>
            </a:r>
            <a:r>
              <a:rPr lang="en-US" dirty="0" err="1"/>
              <a:t>mengandung</a:t>
            </a:r>
            <a:r>
              <a:rPr lang="en-US" dirty="0"/>
              <a:t> </a:t>
            </a:r>
            <a:r>
              <a:rPr lang="en-US" dirty="0" err="1"/>
              <a:t>karbodidrat</a:t>
            </a:r>
            <a:r>
              <a:rPr lang="en-US" dirty="0"/>
              <a:t>. </a:t>
            </a:r>
          </a:p>
          <a:p>
            <a:endParaRPr lang="en-US" dirty="0"/>
          </a:p>
          <a:p>
            <a:r>
              <a:rPr lang="en-US" dirty="0" err="1"/>
              <a:t>Sedangkan</a:t>
            </a:r>
            <a:r>
              <a:rPr lang="en-US" dirty="0"/>
              <a:t> </a:t>
            </a:r>
            <a:r>
              <a:rPr lang="en-US" dirty="0" err="1"/>
              <a:t>gambar</a:t>
            </a:r>
            <a:r>
              <a:rPr lang="en-US" dirty="0"/>
              <a:t> </a:t>
            </a:r>
            <a:r>
              <a:rPr lang="en-US" dirty="0" err="1"/>
              <a:t>kedua</a:t>
            </a:r>
            <a:r>
              <a:rPr lang="en-US" dirty="0"/>
              <a:t> </a:t>
            </a:r>
            <a:r>
              <a:rPr lang="en-US" dirty="0" err="1"/>
              <a:t>menunjukkan</a:t>
            </a:r>
            <a:r>
              <a:rPr lang="en-US" dirty="0"/>
              <a:t> </a:t>
            </a:r>
            <a:r>
              <a:rPr lang="en-US" dirty="0" err="1"/>
              <a:t>proporsi</a:t>
            </a:r>
            <a:r>
              <a:rPr lang="en-US" dirty="0"/>
              <a:t> 50% </a:t>
            </a:r>
            <a:r>
              <a:rPr lang="en-US" dirty="0" err="1"/>
              <a:t>makanan</a:t>
            </a:r>
            <a:r>
              <a:rPr lang="en-US" dirty="0"/>
              <a:t> </a:t>
            </a:r>
            <a:r>
              <a:rPr lang="en-US" dirty="0" err="1"/>
              <a:t>mengandung</a:t>
            </a:r>
            <a:r>
              <a:rPr lang="en-US" dirty="0"/>
              <a:t> </a:t>
            </a:r>
            <a:r>
              <a:rPr lang="en-US" dirty="0" err="1"/>
              <a:t>karbodidrat</a:t>
            </a:r>
            <a:r>
              <a:rPr lang="en-US" dirty="0"/>
              <a:t>, </a:t>
            </a:r>
            <a:r>
              <a:rPr lang="en-US" dirty="0" err="1"/>
              <a:t>lebih</a:t>
            </a:r>
            <a:r>
              <a:rPr lang="en-US" dirty="0"/>
              <a:t> </a:t>
            </a:r>
            <a:r>
              <a:rPr lang="en-US" dirty="0" err="1"/>
              <a:t>dari</a:t>
            </a:r>
            <a:r>
              <a:rPr lang="en-US" dirty="0"/>
              <a:t> 25% </a:t>
            </a:r>
            <a:r>
              <a:rPr lang="en-US" dirty="0" err="1"/>
              <a:t>lauk</a:t>
            </a:r>
            <a:r>
              <a:rPr lang="en-US" dirty="0"/>
              <a:t> </a:t>
            </a:r>
            <a:r>
              <a:rPr lang="en-US" dirty="0" err="1"/>
              <a:t>pauk</a:t>
            </a:r>
            <a:r>
              <a:rPr lang="en-US" dirty="0"/>
              <a:t> dan </a:t>
            </a:r>
            <a:r>
              <a:rPr lang="en-US" dirty="0" err="1"/>
              <a:t>kurang</a:t>
            </a:r>
            <a:r>
              <a:rPr lang="en-US" dirty="0"/>
              <a:t> </a:t>
            </a:r>
            <a:r>
              <a:rPr lang="en-US" dirty="0" err="1"/>
              <a:t>dari</a:t>
            </a:r>
            <a:r>
              <a:rPr lang="en-US" dirty="0"/>
              <a:t> 25% </a:t>
            </a:r>
            <a:r>
              <a:rPr lang="en-US" dirty="0" err="1"/>
              <a:t>sayuran</a:t>
            </a:r>
            <a:r>
              <a:rPr lang="en-US" dirty="0"/>
              <a:t>.</a:t>
            </a:r>
          </a:p>
        </p:txBody>
      </p:sp>
      <p:sp>
        <p:nvSpPr>
          <p:cNvPr id="4" name="Slide Number Placeholder 3"/>
          <p:cNvSpPr>
            <a:spLocks noGrp="1"/>
          </p:cNvSpPr>
          <p:nvPr>
            <p:ph type="sldNum" sz="quarter" idx="5"/>
          </p:nvPr>
        </p:nvSpPr>
        <p:spPr/>
        <p:txBody>
          <a:bodyPr/>
          <a:lstStyle/>
          <a:p>
            <a:fld id="{3410117F-5B99-D54C-9106-041FF4B80E1C}" type="slidenum">
              <a:rPr lang="en-US" smtClean="0"/>
              <a:t>16</a:t>
            </a:fld>
            <a:endParaRPr lang="en-US"/>
          </a:p>
        </p:txBody>
      </p:sp>
    </p:spTree>
    <p:extLst>
      <p:ext uri="{BB962C8B-B14F-4D97-AF65-F5344CB8AC3E}">
        <p14:creationId xmlns:p14="http://schemas.microsoft.com/office/powerpoint/2010/main" val="27149814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D" sz="1200" b="0" i="0" kern="1200" dirty="0">
                <a:solidFill>
                  <a:schemeClr val="tx1"/>
                </a:solidFill>
                <a:effectLst/>
                <a:latin typeface="+mn-lt"/>
                <a:ea typeface="+mn-ea"/>
                <a:cs typeface="+mn-cs"/>
              </a:rPr>
              <a:t>Nah, </a:t>
            </a:r>
            <a:r>
              <a:rPr lang="en-ID" sz="1200" b="0" i="0" kern="1200" dirty="0" err="1">
                <a:solidFill>
                  <a:schemeClr val="tx1"/>
                </a:solidFill>
                <a:effectLst/>
                <a:latin typeface="+mn-lt"/>
                <a:ea typeface="+mn-ea"/>
                <a:cs typeface="+mn-cs"/>
              </a:rPr>
              <a:t>bagaimana</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untuk</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makanan</a:t>
            </a:r>
            <a:r>
              <a:rPr lang="en-ID" sz="1200" b="0" i="0" kern="1200" dirty="0">
                <a:solidFill>
                  <a:schemeClr val="tx1"/>
                </a:solidFill>
                <a:effectLst/>
                <a:latin typeface="+mn-lt"/>
                <a:ea typeface="+mn-ea"/>
                <a:cs typeface="+mn-cs"/>
              </a:rPr>
              <a:t> yang </a:t>
            </a:r>
            <a:r>
              <a:rPr lang="en-ID" sz="1200" b="0" i="0" kern="1200" dirty="0" err="1">
                <a:solidFill>
                  <a:schemeClr val="tx1"/>
                </a:solidFill>
                <a:effectLst/>
                <a:latin typeface="+mn-lt"/>
                <a:ea typeface="+mn-ea"/>
                <a:cs typeface="+mn-cs"/>
              </a:rPr>
              <a:t>sudah</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dikemas</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Makanan</a:t>
            </a:r>
            <a:r>
              <a:rPr lang="en-ID" sz="1200" b="0" i="0" kern="1200" dirty="0">
                <a:solidFill>
                  <a:schemeClr val="tx1"/>
                </a:solidFill>
                <a:effectLst/>
                <a:latin typeface="+mn-lt"/>
                <a:ea typeface="+mn-ea"/>
                <a:cs typeface="+mn-cs"/>
              </a:rPr>
              <a:t> yang </a:t>
            </a:r>
            <a:r>
              <a:rPr lang="en-ID" sz="1200" b="0" i="0" kern="1200" dirty="0" err="1">
                <a:solidFill>
                  <a:schemeClr val="tx1"/>
                </a:solidFill>
                <a:effectLst/>
                <a:latin typeface="+mn-lt"/>
                <a:ea typeface="+mn-ea"/>
                <a:cs typeface="+mn-cs"/>
              </a:rPr>
              <a:t>sudah</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dikemas</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ini</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biasanya</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memiliki</a:t>
            </a:r>
            <a:r>
              <a:rPr lang="en-ID" sz="1200" b="0" i="0" kern="1200" dirty="0">
                <a:solidFill>
                  <a:schemeClr val="tx1"/>
                </a:solidFill>
                <a:effectLst/>
                <a:latin typeface="+mn-lt"/>
                <a:ea typeface="+mn-ea"/>
                <a:cs typeface="+mn-cs"/>
              </a:rPr>
              <a:t> label </a:t>
            </a:r>
            <a:r>
              <a:rPr lang="en-ID" sz="1200" b="0" i="0" kern="1200" dirty="0" err="1">
                <a:solidFill>
                  <a:schemeClr val="tx1"/>
                </a:solidFill>
                <a:effectLst/>
                <a:latin typeface="+mn-lt"/>
                <a:ea typeface="+mn-ea"/>
                <a:cs typeface="+mn-cs"/>
              </a:rPr>
              <a:t>makanan</a:t>
            </a:r>
            <a:r>
              <a:rPr lang="en-ID" sz="1200" b="0" i="0" kern="1200" dirty="0">
                <a:solidFill>
                  <a:schemeClr val="tx1"/>
                </a:solidFill>
                <a:effectLst/>
                <a:latin typeface="+mn-lt"/>
                <a:ea typeface="+mn-ea"/>
                <a:cs typeface="+mn-cs"/>
              </a:rPr>
              <a:t> yang </a:t>
            </a:r>
            <a:r>
              <a:rPr lang="en-ID" sz="1200" b="0" i="0" kern="1200" dirty="0" err="1">
                <a:solidFill>
                  <a:schemeClr val="tx1"/>
                </a:solidFill>
                <a:effectLst/>
                <a:latin typeface="+mn-lt"/>
                <a:ea typeface="+mn-ea"/>
                <a:cs typeface="+mn-cs"/>
              </a:rPr>
              <a:t>menunjukkan</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informasi</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takaran</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gizi</a:t>
            </a:r>
            <a:r>
              <a:rPr lang="en-ID" sz="1200" b="0" i="0" kern="1200" dirty="0">
                <a:solidFill>
                  <a:schemeClr val="tx1"/>
                </a:solidFill>
                <a:effectLst/>
                <a:latin typeface="+mn-lt"/>
                <a:ea typeface="+mn-ea"/>
                <a:cs typeface="+mn-cs"/>
              </a:rPr>
              <a:t> yang </a:t>
            </a:r>
            <a:r>
              <a:rPr lang="en-ID" sz="1200" b="0" i="0" kern="1200" dirty="0" err="1">
                <a:solidFill>
                  <a:schemeClr val="tx1"/>
                </a:solidFill>
                <a:effectLst/>
                <a:latin typeface="+mn-lt"/>
                <a:ea typeface="+mn-ea"/>
                <a:cs typeface="+mn-cs"/>
              </a:rPr>
              <a:t>dikandungnya</a:t>
            </a:r>
            <a:r>
              <a:rPr lang="en-ID" sz="1200" b="0" i="0" kern="1200" dirty="0">
                <a:solidFill>
                  <a:schemeClr val="tx1"/>
                </a:solidFill>
                <a:effectLst/>
                <a:latin typeface="+mn-lt"/>
                <a:ea typeface="+mn-ea"/>
                <a:cs typeface="+mn-cs"/>
              </a:rPr>
              <a:t>.</a:t>
            </a:r>
            <a:endParaRPr lang="en-ID" sz="1200" b="0" i="1" kern="1200" dirty="0">
              <a:solidFill>
                <a:schemeClr val="tx1"/>
              </a:solidFill>
              <a:effectLst/>
              <a:latin typeface="+mn-lt"/>
              <a:ea typeface="+mn-ea"/>
              <a:cs typeface="+mn-cs"/>
            </a:endParaRPr>
          </a:p>
          <a:p>
            <a:endParaRPr lang="en-ID" sz="1200" b="0" i="0" kern="1200" dirty="0">
              <a:solidFill>
                <a:schemeClr val="tx1"/>
              </a:solidFill>
              <a:effectLst/>
              <a:latin typeface="+mn-lt"/>
              <a:ea typeface="+mn-ea"/>
              <a:cs typeface="+mn-cs"/>
            </a:endParaRPr>
          </a:p>
          <a:p>
            <a:r>
              <a:rPr lang="en-ID" sz="1200" b="0" i="0" kern="1200" dirty="0" err="1">
                <a:solidFill>
                  <a:schemeClr val="tx1"/>
                </a:solidFill>
                <a:effectLst/>
                <a:latin typeface="+mn-lt"/>
                <a:ea typeface="+mn-ea"/>
                <a:cs typeface="+mn-cs"/>
              </a:rPr>
              <a:t>Biasakan</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membaca</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informasi</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nilai</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gizi</a:t>
            </a:r>
            <a:r>
              <a:rPr lang="en-ID" sz="1200" b="0" i="0" kern="1200" dirty="0">
                <a:solidFill>
                  <a:schemeClr val="tx1"/>
                </a:solidFill>
                <a:effectLst/>
                <a:latin typeface="+mn-lt"/>
                <a:ea typeface="+mn-ea"/>
                <a:cs typeface="+mn-cs"/>
              </a:rPr>
              <a:t> pada label </a:t>
            </a:r>
            <a:r>
              <a:rPr lang="en-ID" sz="1200" b="0" i="0" kern="1200" dirty="0" err="1">
                <a:solidFill>
                  <a:schemeClr val="tx1"/>
                </a:solidFill>
                <a:effectLst/>
                <a:latin typeface="+mn-lt"/>
                <a:ea typeface="+mn-ea"/>
                <a:cs typeface="+mn-cs"/>
              </a:rPr>
              <a:t>makanan</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sebelum</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membeli</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atau</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mengonsumsinya</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produk</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makanan</a:t>
            </a:r>
            <a:r>
              <a:rPr lang="en-ID" sz="1200" b="0" i="0" kern="1200" dirty="0">
                <a:solidFill>
                  <a:schemeClr val="tx1"/>
                </a:solidFill>
                <a:effectLst/>
                <a:latin typeface="+mn-lt"/>
                <a:ea typeface="+mn-ea"/>
                <a:cs typeface="+mn-cs"/>
              </a:rPr>
              <a:t>.</a:t>
            </a:r>
          </a:p>
          <a:p>
            <a:endParaRPr lang="en-ID" sz="1200" b="0" i="0" kern="1200" dirty="0">
              <a:solidFill>
                <a:schemeClr val="tx1"/>
              </a:solidFill>
              <a:effectLst/>
              <a:latin typeface="+mn-lt"/>
              <a:ea typeface="+mn-ea"/>
              <a:cs typeface="+mn-cs"/>
            </a:endParaRPr>
          </a:p>
          <a:p>
            <a:r>
              <a:rPr lang="en-ID" sz="1200" b="0" i="0" kern="1200" dirty="0">
                <a:solidFill>
                  <a:schemeClr val="tx1"/>
                </a:solidFill>
                <a:effectLst/>
                <a:latin typeface="+mn-lt"/>
                <a:ea typeface="+mn-ea"/>
                <a:cs typeface="+mn-cs"/>
              </a:rPr>
              <a:t>Yang </a:t>
            </a:r>
            <a:r>
              <a:rPr lang="en-ID" sz="1200" b="0" i="0" kern="1200" dirty="0" err="1">
                <a:solidFill>
                  <a:schemeClr val="tx1"/>
                </a:solidFill>
                <a:effectLst/>
                <a:latin typeface="+mn-lt"/>
                <a:ea typeface="+mn-ea"/>
                <a:cs typeface="+mn-cs"/>
              </a:rPr>
              <a:t>pertama</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komposisi</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suatu</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produk</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makanan</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akan</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selalu</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ditampilkan</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dengan</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urutan</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kandungan</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terbanyak</a:t>
            </a:r>
            <a:r>
              <a:rPr lang="en-ID" sz="1200" b="0" i="0" kern="1200" dirty="0">
                <a:solidFill>
                  <a:schemeClr val="tx1"/>
                </a:solidFill>
                <a:effectLst/>
                <a:latin typeface="+mn-lt"/>
                <a:ea typeface="+mn-ea"/>
                <a:cs typeface="+mn-cs"/>
              </a:rPr>
              <a:t> dan </a:t>
            </a:r>
            <a:r>
              <a:rPr lang="en-ID" sz="1200" b="0" i="0" kern="1200" dirty="0" err="1">
                <a:solidFill>
                  <a:schemeClr val="tx1"/>
                </a:solidFill>
                <a:effectLst/>
                <a:latin typeface="+mn-lt"/>
                <a:ea typeface="+mn-ea"/>
                <a:cs typeface="+mn-cs"/>
              </a:rPr>
              <a:t>seterusnya</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Seperti</a:t>
            </a:r>
            <a:r>
              <a:rPr lang="en-ID" sz="1200" b="0" i="0" kern="1200" dirty="0">
                <a:solidFill>
                  <a:schemeClr val="tx1"/>
                </a:solidFill>
                <a:effectLst/>
                <a:latin typeface="+mn-lt"/>
                <a:ea typeface="+mn-ea"/>
                <a:cs typeface="+mn-cs"/>
              </a:rPr>
              <a:t> yang </a:t>
            </a:r>
            <a:r>
              <a:rPr lang="en-ID" sz="1200" b="0" i="0" kern="1200" dirty="0" err="1">
                <a:solidFill>
                  <a:schemeClr val="tx1"/>
                </a:solidFill>
                <a:effectLst/>
                <a:latin typeface="+mn-lt"/>
                <a:ea typeface="+mn-ea"/>
                <a:cs typeface="+mn-cs"/>
              </a:rPr>
              <a:t>kita</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lihat</a:t>
            </a:r>
            <a:r>
              <a:rPr lang="en-ID" sz="1200" b="0" i="0" kern="1200" dirty="0">
                <a:solidFill>
                  <a:schemeClr val="tx1"/>
                </a:solidFill>
                <a:effectLst/>
                <a:latin typeface="+mn-lt"/>
                <a:ea typeface="+mn-ea"/>
                <a:cs typeface="+mn-cs"/>
              </a:rPr>
              <a:t> di </a:t>
            </a:r>
            <a:r>
              <a:rPr lang="en-ID" sz="1200" b="0" i="0" kern="1200" dirty="0" err="1">
                <a:solidFill>
                  <a:schemeClr val="tx1"/>
                </a:solidFill>
                <a:effectLst/>
                <a:latin typeface="+mn-lt"/>
                <a:ea typeface="+mn-ea"/>
                <a:cs typeface="+mn-cs"/>
              </a:rPr>
              <a:t>contoh</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berikut</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gula</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merupakan</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komposisi</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terbanyak</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dari</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produk</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makanan</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ini</a:t>
            </a:r>
            <a:r>
              <a:rPr lang="en-ID" sz="1200" b="0" i="0" kern="1200" dirty="0">
                <a:solidFill>
                  <a:schemeClr val="tx1"/>
                </a:solidFill>
                <a:effectLst/>
                <a:latin typeface="+mn-lt"/>
                <a:ea typeface="+mn-ea"/>
                <a:cs typeface="+mn-cs"/>
              </a:rPr>
              <a:t>.</a:t>
            </a:r>
          </a:p>
          <a:p>
            <a:endParaRPr lang="en-ID" sz="1200" b="0" i="0" kern="1200" dirty="0">
              <a:solidFill>
                <a:schemeClr val="tx1"/>
              </a:solidFill>
              <a:effectLst/>
              <a:latin typeface="+mn-lt"/>
              <a:ea typeface="+mn-ea"/>
              <a:cs typeface="+mn-cs"/>
            </a:endParaRPr>
          </a:p>
          <a:p>
            <a:r>
              <a:rPr lang="en-ID" sz="1200" b="0" i="0" kern="1200" dirty="0" err="1">
                <a:solidFill>
                  <a:schemeClr val="tx1"/>
                </a:solidFill>
                <a:effectLst/>
                <a:latin typeface="+mn-lt"/>
                <a:ea typeface="+mn-ea"/>
                <a:cs typeface="+mn-cs"/>
              </a:rPr>
              <a:t>Kemudian</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perhatikan</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bahwa</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nilai</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gizi</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tidak</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selalu</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ditampilkan</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dalam</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takaran</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saji</a:t>
            </a:r>
            <a:r>
              <a:rPr lang="en-ID" sz="1200" b="0" i="0" kern="1200" dirty="0">
                <a:solidFill>
                  <a:schemeClr val="tx1"/>
                </a:solidFill>
                <a:effectLst/>
                <a:latin typeface="+mn-lt"/>
                <a:ea typeface="+mn-ea"/>
                <a:cs typeface="+mn-cs"/>
              </a:rPr>
              <a:t> dan </a:t>
            </a:r>
            <a:r>
              <a:rPr lang="en-ID" sz="1200" b="0" i="0" kern="1200" dirty="0" err="1">
                <a:solidFill>
                  <a:schemeClr val="tx1"/>
                </a:solidFill>
                <a:effectLst/>
                <a:latin typeface="+mn-lt"/>
                <a:ea typeface="+mn-ea"/>
                <a:cs typeface="+mn-cs"/>
              </a:rPr>
              <a:t>seringkali</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hanya</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ditampilkan</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dalam</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bentuk</a:t>
            </a:r>
            <a:r>
              <a:rPr lang="en-ID" sz="1200" b="0" i="0" kern="1200" dirty="0">
                <a:solidFill>
                  <a:schemeClr val="tx1"/>
                </a:solidFill>
                <a:effectLst/>
                <a:latin typeface="+mn-lt"/>
                <a:ea typeface="+mn-ea"/>
                <a:cs typeface="+mn-cs"/>
              </a:rPr>
              <a:t> per 100g. </a:t>
            </a:r>
            <a:r>
              <a:rPr lang="en-ID" sz="1200" b="0" i="0" kern="1200" dirty="0" err="1">
                <a:solidFill>
                  <a:schemeClr val="tx1"/>
                </a:solidFill>
                <a:effectLst/>
                <a:latin typeface="+mn-lt"/>
                <a:ea typeface="+mn-ea"/>
                <a:cs typeface="+mn-cs"/>
              </a:rPr>
              <a:t>Contoh</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berikut</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menunjukkan</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informasi</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nilai</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gizi</a:t>
            </a:r>
            <a:r>
              <a:rPr lang="en-ID" sz="1200" b="0" i="0" kern="1200" dirty="0">
                <a:solidFill>
                  <a:schemeClr val="tx1"/>
                </a:solidFill>
                <a:effectLst/>
                <a:latin typeface="+mn-lt"/>
                <a:ea typeface="+mn-ea"/>
                <a:cs typeface="+mn-cs"/>
              </a:rPr>
              <a:t> per </a:t>
            </a:r>
            <a:r>
              <a:rPr lang="en-ID" sz="1200" b="0" i="0" kern="1200" dirty="0" err="1">
                <a:solidFill>
                  <a:schemeClr val="tx1"/>
                </a:solidFill>
                <a:effectLst/>
                <a:latin typeface="+mn-lt"/>
                <a:ea typeface="+mn-ea"/>
                <a:cs typeface="+mn-cs"/>
              </a:rPr>
              <a:t>takaran</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saji</a:t>
            </a:r>
            <a:r>
              <a:rPr lang="en-ID" sz="1200" b="0" i="0" kern="1200" dirty="0">
                <a:solidFill>
                  <a:schemeClr val="tx1"/>
                </a:solidFill>
                <a:effectLst/>
                <a:latin typeface="+mn-lt"/>
                <a:ea typeface="+mn-ea"/>
                <a:cs typeface="+mn-cs"/>
              </a:rPr>
              <a:t> dan 100g. </a:t>
            </a:r>
            <a:r>
              <a:rPr lang="en-ID" sz="1200" b="0" i="0" kern="1200" dirty="0" err="1">
                <a:solidFill>
                  <a:schemeClr val="tx1"/>
                </a:solidFill>
                <a:effectLst/>
                <a:latin typeface="+mn-lt"/>
                <a:ea typeface="+mn-ea"/>
                <a:cs typeface="+mn-cs"/>
              </a:rPr>
              <a:t>Apabila</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takaran</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saji</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lebih</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dari</a:t>
            </a:r>
            <a:r>
              <a:rPr lang="en-ID" sz="1200" b="0" i="0" kern="1200" dirty="0">
                <a:solidFill>
                  <a:schemeClr val="tx1"/>
                </a:solidFill>
                <a:effectLst/>
                <a:latin typeface="+mn-lt"/>
                <a:ea typeface="+mn-ea"/>
                <a:cs typeface="+mn-cs"/>
              </a:rPr>
              <a:t> 100g, </a:t>
            </a:r>
            <a:r>
              <a:rPr lang="en-ID" sz="1200" b="0" i="0" kern="1200" dirty="0" err="1">
                <a:solidFill>
                  <a:schemeClr val="tx1"/>
                </a:solidFill>
                <a:effectLst/>
                <a:latin typeface="+mn-lt"/>
                <a:ea typeface="+mn-ea"/>
                <a:cs typeface="+mn-cs"/>
              </a:rPr>
              <a:t>maka</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perlu</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diperhatikan</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bahwa</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informasi</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nilai</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gizi</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perlu</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dihitung</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dengan</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cara</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contohnya</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jumlah</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kalori</a:t>
            </a:r>
            <a:r>
              <a:rPr lang="en-ID" sz="1200" b="0" i="0" kern="1200" dirty="0">
                <a:solidFill>
                  <a:schemeClr val="tx1"/>
                </a:solidFill>
                <a:effectLst/>
                <a:latin typeface="+mn-lt"/>
                <a:ea typeface="+mn-ea"/>
                <a:cs typeface="+mn-cs"/>
              </a:rPr>
              <a:t> per 100g </a:t>
            </a:r>
            <a:r>
              <a:rPr lang="en-ID" sz="1200" b="0" i="0" kern="1200" dirty="0" err="1">
                <a:solidFill>
                  <a:schemeClr val="tx1"/>
                </a:solidFill>
                <a:effectLst/>
                <a:latin typeface="+mn-lt"/>
                <a:ea typeface="+mn-ea"/>
                <a:cs typeface="+mn-cs"/>
              </a:rPr>
              <a:t>dibagi</a:t>
            </a:r>
            <a:r>
              <a:rPr lang="en-ID" sz="1200" b="0" i="0" kern="1200" dirty="0">
                <a:solidFill>
                  <a:schemeClr val="tx1"/>
                </a:solidFill>
                <a:effectLst/>
                <a:latin typeface="+mn-lt"/>
                <a:ea typeface="+mn-ea"/>
                <a:cs typeface="+mn-cs"/>
              </a:rPr>
              <a:t> 100 dan </a:t>
            </a:r>
            <a:r>
              <a:rPr lang="en-ID" sz="1200" b="0" i="0" kern="1200" dirty="0" err="1">
                <a:solidFill>
                  <a:schemeClr val="tx1"/>
                </a:solidFill>
                <a:effectLst/>
                <a:latin typeface="+mn-lt"/>
                <a:ea typeface="+mn-ea"/>
                <a:cs typeface="+mn-cs"/>
              </a:rPr>
              <a:t>dikalikan</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jumlah</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takaran</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saji</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tersebut</a:t>
            </a:r>
            <a:r>
              <a:rPr lang="en-ID" sz="1200" b="0" i="0" kern="1200" dirty="0">
                <a:solidFill>
                  <a:schemeClr val="tx1"/>
                </a:solidFill>
                <a:effectLst/>
                <a:latin typeface="+mn-lt"/>
                <a:ea typeface="+mn-ea"/>
                <a:cs typeface="+mn-cs"/>
              </a:rPr>
              <a:t>.</a:t>
            </a:r>
          </a:p>
          <a:p>
            <a:endParaRPr lang="en-ID" sz="1200" b="0" i="0" kern="1200" dirty="0">
              <a:solidFill>
                <a:schemeClr val="tx1"/>
              </a:solidFill>
              <a:effectLst/>
              <a:latin typeface="+mn-lt"/>
              <a:ea typeface="+mn-ea"/>
              <a:cs typeface="+mn-cs"/>
            </a:endParaRPr>
          </a:p>
          <a:p>
            <a:r>
              <a:rPr lang="en-ID" sz="1200" b="0" i="0" kern="1200" dirty="0">
                <a:solidFill>
                  <a:schemeClr val="tx1"/>
                </a:solidFill>
                <a:effectLst/>
                <a:latin typeface="+mn-lt"/>
                <a:ea typeface="+mn-ea"/>
                <a:cs typeface="+mn-cs"/>
              </a:rPr>
              <a:t>Yang </a:t>
            </a:r>
            <a:r>
              <a:rPr lang="en-ID" sz="1200" b="0" i="0" kern="1200" dirty="0" err="1">
                <a:solidFill>
                  <a:schemeClr val="tx1"/>
                </a:solidFill>
                <a:effectLst/>
                <a:latin typeface="+mn-lt"/>
                <a:ea typeface="+mn-ea"/>
                <a:cs typeface="+mn-cs"/>
              </a:rPr>
              <a:t>terakhir</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adalah</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pentingnya</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memahami</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arti</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dari</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klaim</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nutrisi</a:t>
            </a:r>
            <a:r>
              <a:rPr lang="en-ID" sz="1200" b="0" i="0" kern="1200" dirty="0">
                <a:solidFill>
                  <a:schemeClr val="tx1"/>
                </a:solidFill>
                <a:effectLst/>
                <a:latin typeface="+mn-lt"/>
                <a:ea typeface="+mn-ea"/>
                <a:cs typeface="+mn-cs"/>
              </a:rPr>
              <a:t> dan </a:t>
            </a:r>
            <a:r>
              <a:rPr lang="en-ID" sz="1200" b="0" i="0" kern="1200" dirty="0" err="1">
                <a:solidFill>
                  <a:schemeClr val="tx1"/>
                </a:solidFill>
                <a:effectLst/>
                <a:latin typeface="+mn-lt"/>
                <a:ea typeface="+mn-ea"/>
                <a:cs typeface="+mn-cs"/>
              </a:rPr>
              <a:t>kesehatan</a:t>
            </a:r>
            <a:r>
              <a:rPr lang="en-ID" sz="1200" b="0" i="0" kern="1200" dirty="0">
                <a:solidFill>
                  <a:schemeClr val="tx1"/>
                </a:solidFill>
                <a:effectLst/>
                <a:latin typeface="+mn-lt"/>
                <a:ea typeface="+mn-ea"/>
                <a:cs typeface="+mn-cs"/>
              </a:rPr>
              <a:t> yang </a:t>
            </a:r>
            <a:r>
              <a:rPr lang="en-ID" sz="1200" b="0" i="0" kern="1200" dirty="0" err="1">
                <a:solidFill>
                  <a:schemeClr val="tx1"/>
                </a:solidFill>
                <a:effectLst/>
                <a:latin typeface="+mn-lt"/>
                <a:ea typeface="+mn-ea"/>
                <a:cs typeface="+mn-cs"/>
              </a:rPr>
              <a:t>umum</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ditamplkan</a:t>
            </a:r>
            <a:r>
              <a:rPr lang="en-ID" sz="1200" b="0" i="0" kern="1200" dirty="0">
                <a:solidFill>
                  <a:schemeClr val="tx1"/>
                </a:solidFill>
                <a:effectLst/>
                <a:latin typeface="+mn-lt"/>
                <a:ea typeface="+mn-ea"/>
                <a:cs typeface="+mn-cs"/>
              </a:rPr>
              <a:t>. Hal </a:t>
            </a:r>
            <a:r>
              <a:rPr lang="en-ID" sz="1200" b="0" i="0" kern="1200" dirty="0" err="1">
                <a:solidFill>
                  <a:schemeClr val="tx1"/>
                </a:solidFill>
                <a:effectLst/>
                <a:latin typeface="+mn-lt"/>
                <a:ea typeface="+mn-ea"/>
                <a:cs typeface="+mn-cs"/>
              </a:rPr>
              <a:t>ini</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akan</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dibahas</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lebih</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lanjut</a:t>
            </a:r>
            <a:r>
              <a:rPr lang="en-ID" sz="1200" b="0" i="0" kern="1200" dirty="0">
                <a:solidFill>
                  <a:schemeClr val="tx1"/>
                </a:solidFill>
                <a:effectLst/>
                <a:latin typeface="+mn-lt"/>
                <a:ea typeface="+mn-ea"/>
                <a:cs typeface="+mn-cs"/>
              </a:rPr>
              <a:t> di  slide </a:t>
            </a:r>
            <a:r>
              <a:rPr lang="en-ID" sz="1200" b="0" i="0" kern="1200" dirty="0" err="1">
                <a:solidFill>
                  <a:schemeClr val="tx1"/>
                </a:solidFill>
                <a:effectLst/>
                <a:latin typeface="+mn-lt"/>
                <a:ea typeface="+mn-ea"/>
                <a:cs typeface="+mn-cs"/>
              </a:rPr>
              <a:t>berikutnya</a:t>
            </a:r>
            <a:r>
              <a:rPr lang="en-ID" sz="1200" b="0" i="0" kern="1200" dirty="0">
                <a:solidFill>
                  <a:schemeClr val="tx1"/>
                </a:solidFill>
                <a:effectLst/>
                <a:latin typeface="+mn-lt"/>
                <a:ea typeface="+mn-ea"/>
                <a:cs typeface="+mn-cs"/>
              </a:rPr>
              <a:t>.</a:t>
            </a:r>
          </a:p>
          <a:p>
            <a:endParaRPr lang="en-ID" sz="1200" b="0" i="0" kern="1200" dirty="0">
              <a:solidFill>
                <a:schemeClr val="tx1"/>
              </a:solidFill>
              <a:effectLst/>
              <a:latin typeface="+mn-lt"/>
              <a:ea typeface="+mn-ea"/>
              <a:cs typeface="+mn-cs"/>
            </a:endParaRPr>
          </a:p>
          <a:p>
            <a:r>
              <a:rPr lang="en-ID" sz="1200" b="0" i="0" kern="1200" dirty="0" err="1">
                <a:solidFill>
                  <a:schemeClr val="tx1"/>
                </a:solidFill>
                <a:effectLst/>
                <a:latin typeface="+mn-lt"/>
                <a:ea typeface="+mn-ea"/>
                <a:cs typeface="+mn-cs"/>
              </a:rPr>
              <a:t>Meskipun</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terkesan</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mudah</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ada</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beberapa</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poin</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penting</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yangperlu</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kita</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perhatikan</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saat</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membaca</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informasi</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nilai</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gizi</a:t>
            </a:r>
            <a:r>
              <a:rPr lang="en-ID" sz="1200" b="0" i="0" kern="1200" dirty="0">
                <a:solidFill>
                  <a:schemeClr val="tx1"/>
                </a:solidFill>
                <a:effectLst/>
                <a:latin typeface="+mn-lt"/>
                <a:ea typeface="+mn-ea"/>
                <a:cs typeface="+mn-cs"/>
              </a:rPr>
              <a:t> pada label </a:t>
            </a:r>
            <a:r>
              <a:rPr lang="en-ID" sz="1200" b="0" i="0" kern="1200" dirty="0" err="1">
                <a:solidFill>
                  <a:schemeClr val="tx1"/>
                </a:solidFill>
                <a:effectLst/>
                <a:latin typeface="+mn-lt"/>
                <a:ea typeface="+mn-ea"/>
                <a:cs typeface="+mn-cs"/>
              </a:rPr>
              <a:t>makanan</a:t>
            </a:r>
            <a:r>
              <a:rPr lang="en-ID" sz="1200" b="0" i="0"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5"/>
          </p:nvPr>
        </p:nvSpPr>
        <p:spPr/>
        <p:txBody>
          <a:bodyPr/>
          <a:lstStyle/>
          <a:p>
            <a:fld id="{3410117F-5B99-D54C-9106-041FF4B80E1C}" type="slidenum">
              <a:rPr lang="en-US" smtClean="0"/>
              <a:t>17</a:t>
            </a:fld>
            <a:endParaRPr lang="en-US"/>
          </a:p>
        </p:txBody>
      </p:sp>
    </p:spTree>
    <p:extLst>
      <p:ext uri="{BB962C8B-B14F-4D97-AF65-F5344CB8AC3E}">
        <p14:creationId xmlns:p14="http://schemas.microsoft.com/office/powerpoint/2010/main" val="38250797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D" dirty="0" err="1"/>
              <a:t>Berikut</a:t>
            </a:r>
            <a:r>
              <a:rPr lang="en-ID" dirty="0"/>
              <a:t> </a:t>
            </a:r>
            <a:r>
              <a:rPr lang="en-ID" dirty="0" err="1"/>
              <a:t>adalah</a:t>
            </a:r>
            <a:r>
              <a:rPr lang="en-ID" dirty="0"/>
              <a:t> </a:t>
            </a:r>
            <a:r>
              <a:rPr lang="en-ID" dirty="0" err="1"/>
              <a:t>klaim</a:t>
            </a:r>
            <a:r>
              <a:rPr lang="en-ID" dirty="0"/>
              <a:t> </a:t>
            </a:r>
            <a:r>
              <a:rPr lang="en-ID" dirty="0" err="1"/>
              <a:t>nutrisi</a:t>
            </a:r>
            <a:r>
              <a:rPr lang="en-ID" dirty="0"/>
              <a:t> dan </a:t>
            </a:r>
            <a:r>
              <a:rPr lang="en-ID" dirty="0" err="1"/>
              <a:t>kesehatan</a:t>
            </a:r>
            <a:r>
              <a:rPr lang="en-ID" dirty="0"/>
              <a:t> yang </a:t>
            </a:r>
            <a:r>
              <a:rPr lang="en-ID" dirty="0" err="1"/>
              <a:t>umum</a:t>
            </a:r>
            <a:r>
              <a:rPr lang="en-ID" dirty="0"/>
              <a:t> </a:t>
            </a:r>
            <a:r>
              <a:rPr lang="en-ID" dirty="0" err="1"/>
              <a:t>digunakanpada</a:t>
            </a:r>
            <a:r>
              <a:rPr lang="en-ID" dirty="0"/>
              <a:t> label </a:t>
            </a:r>
            <a:r>
              <a:rPr lang="en-ID" dirty="0" err="1"/>
              <a:t>makanan</a:t>
            </a:r>
            <a:r>
              <a:rPr lang="en-ID"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D" dirty="0"/>
          </a:p>
          <a:p>
            <a:pPr marL="0" marR="0" lvl="0" indent="0" algn="l" defTabSz="914400" rtl="0" eaLnBrk="1" fontAlgn="auto" latinLnBrk="0" hangingPunct="1">
              <a:lnSpc>
                <a:spcPct val="100000"/>
              </a:lnSpc>
              <a:spcBef>
                <a:spcPts val="0"/>
              </a:spcBef>
              <a:spcAft>
                <a:spcPts val="0"/>
              </a:spcAft>
              <a:buClrTx/>
              <a:buSzTx/>
              <a:buFontTx/>
              <a:buNone/>
              <a:tabLst/>
              <a:defRPr/>
            </a:pPr>
            <a:r>
              <a:rPr lang="en-ID" dirty="0"/>
              <a:t>Label high fibre </a:t>
            </a:r>
            <a:r>
              <a:rPr lang="en-ID" dirty="0" err="1"/>
              <a:t>artinya</a:t>
            </a:r>
            <a:r>
              <a:rPr lang="en-ID" dirty="0"/>
              <a:t> </a:t>
            </a:r>
            <a:r>
              <a:rPr lang="en-ID" dirty="0" err="1"/>
              <a:t>produk</a:t>
            </a:r>
            <a:r>
              <a:rPr lang="en-ID" dirty="0"/>
              <a:t> </a:t>
            </a:r>
            <a:r>
              <a:rPr lang="en-ID" dirty="0" err="1"/>
              <a:t>tersebut</a:t>
            </a:r>
            <a:r>
              <a:rPr lang="en-ID" dirty="0"/>
              <a:t> </a:t>
            </a:r>
            <a:r>
              <a:rPr lang="en-ID" dirty="0" err="1"/>
              <a:t>mengandung</a:t>
            </a:r>
            <a:r>
              <a:rPr lang="en-ID" dirty="0"/>
              <a:t> 6g </a:t>
            </a:r>
            <a:r>
              <a:rPr lang="en-ID" dirty="0" err="1"/>
              <a:t>serat</a:t>
            </a:r>
            <a:r>
              <a:rPr lang="en-ID" dirty="0"/>
              <a:t> per 100g </a:t>
            </a:r>
            <a:r>
              <a:rPr lang="en-ID" dirty="0" err="1"/>
              <a:t>nya</a:t>
            </a:r>
            <a:r>
              <a:rPr lang="en-ID" dirty="0"/>
              <a:t> dan </a:t>
            </a:r>
            <a:r>
              <a:rPr lang="en-ID" dirty="0" err="1"/>
              <a:t>anjuran</a:t>
            </a:r>
            <a:r>
              <a:rPr lang="en-ID" dirty="0"/>
              <a:t> diet </a:t>
            </a:r>
            <a:r>
              <a:rPr lang="en-ID" dirty="0" err="1"/>
              <a:t>tinggi</a:t>
            </a:r>
            <a:r>
              <a:rPr lang="en-ID" dirty="0"/>
              <a:t> </a:t>
            </a:r>
            <a:r>
              <a:rPr lang="en-ID" dirty="0" err="1"/>
              <a:t>serat</a:t>
            </a:r>
            <a:r>
              <a:rPr lang="en-ID" dirty="0"/>
              <a:t> </a:t>
            </a:r>
            <a:r>
              <a:rPr lang="en-ID" dirty="0" err="1"/>
              <a:t>ini</a:t>
            </a:r>
            <a:r>
              <a:rPr lang="en-ID" dirty="0"/>
              <a:t> </a:t>
            </a:r>
            <a:r>
              <a:rPr lang="en-ID" dirty="0" err="1"/>
              <a:t>biasanya</a:t>
            </a:r>
            <a:r>
              <a:rPr lang="en-ID" dirty="0"/>
              <a:t> </a:t>
            </a:r>
            <a:r>
              <a:rPr lang="en-ID" dirty="0" err="1"/>
              <a:t>dierkomendasikan</a:t>
            </a:r>
            <a:r>
              <a:rPr lang="en-ID" dirty="0"/>
              <a:t> </a:t>
            </a:r>
            <a:r>
              <a:rPr lang="en-ID" dirty="0" err="1"/>
              <a:t>untuk</a:t>
            </a:r>
            <a:r>
              <a:rPr lang="en-ID" dirty="0"/>
              <a:t> </a:t>
            </a:r>
            <a:r>
              <a:rPr lang="en-ID" dirty="0" err="1"/>
              <a:t>mencegah</a:t>
            </a:r>
            <a:r>
              <a:rPr lang="en-ID" dirty="0"/>
              <a:t> </a:t>
            </a:r>
            <a:r>
              <a:rPr lang="en-ID" dirty="0" err="1"/>
              <a:t>konstipasi</a:t>
            </a:r>
            <a:r>
              <a:rPr lang="en-ID" dirty="0"/>
              <a:t> </a:t>
            </a:r>
            <a:r>
              <a:rPr lang="en-ID" dirty="0" err="1"/>
              <a:t>atau</a:t>
            </a:r>
            <a:r>
              <a:rPr lang="en-ID" dirty="0"/>
              <a:t> </a:t>
            </a:r>
            <a:r>
              <a:rPr lang="en-ID" dirty="0" err="1"/>
              <a:t>penyakit</a:t>
            </a:r>
            <a:r>
              <a:rPr lang="en-ID" dirty="0"/>
              <a:t> </a:t>
            </a:r>
            <a:r>
              <a:rPr lang="en-ID" dirty="0" err="1"/>
              <a:t>usus</a:t>
            </a:r>
            <a:r>
              <a:rPr lang="en-ID" dirty="0"/>
              <a:t> </a:t>
            </a:r>
            <a:r>
              <a:rPr lang="en-ID" dirty="0" err="1"/>
              <a:t>seperti</a:t>
            </a:r>
            <a:r>
              <a:rPr lang="en-ID" dirty="0"/>
              <a:t> Inflammatory Bowel Disease.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D" dirty="0"/>
          </a:p>
          <a:p>
            <a:pPr marL="0" marR="0" lvl="0" indent="0" algn="l" defTabSz="914400" rtl="0" eaLnBrk="1" fontAlgn="auto" latinLnBrk="0" hangingPunct="1">
              <a:lnSpc>
                <a:spcPct val="100000"/>
              </a:lnSpc>
              <a:spcBef>
                <a:spcPts val="0"/>
              </a:spcBef>
              <a:spcAft>
                <a:spcPts val="0"/>
              </a:spcAft>
              <a:buClrTx/>
              <a:buSzTx/>
              <a:buFontTx/>
              <a:buNone/>
              <a:tabLst/>
              <a:defRPr/>
            </a:pPr>
            <a:r>
              <a:rPr lang="en-ID" dirty="0"/>
              <a:t>Label low fat </a:t>
            </a:r>
            <a:r>
              <a:rPr lang="en-ID" dirty="0" err="1"/>
              <a:t>atau</a:t>
            </a:r>
            <a:r>
              <a:rPr lang="en-ID" dirty="0"/>
              <a:t> </a:t>
            </a:r>
            <a:r>
              <a:rPr lang="en-ID" dirty="0" err="1"/>
              <a:t>rendah</a:t>
            </a:r>
            <a:r>
              <a:rPr lang="en-ID" dirty="0"/>
              <a:t> lemak </a:t>
            </a:r>
            <a:r>
              <a:rPr lang="en-ID" dirty="0" err="1"/>
              <a:t>artinya</a:t>
            </a:r>
            <a:r>
              <a:rPr lang="en-ID" dirty="0"/>
              <a:t> </a:t>
            </a:r>
            <a:r>
              <a:rPr lang="en-ID" dirty="0" err="1"/>
              <a:t>produk</a:t>
            </a:r>
            <a:r>
              <a:rPr lang="en-ID" dirty="0"/>
              <a:t> </a:t>
            </a:r>
            <a:r>
              <a:rPr lang="en-ID" dirty="0" err="1"/>
              <a:t>tersebut</a:t>
            </a:r>
            <a:r>
              <a:rPr lang="en-ID" dirty="0"/>
              <a:t> </a:t>
            </a:r>
            <a:r>
              <a:rPr lang="en-ID" dirty="0" err="1"/>
              <a:t>mengandung</a:t>
            </a:r>
            <a:r>
              <a:rPr lang="en-ID" dirty="0"/>
              <a:t> 3g </a:t>
            </a:r>
            <a:r>
              <a:rPr lang="en-ID" dirty="0" err="1"/>
              <a:t>serat</a:t>
            </a:r>
            <a:r>
              <a:rPr lang="en-ID" dirty="0"/>
              <a:t> per 100g </a:t>
            </a:r>
            <a:r>
              <a:rPr lang="en-ID" dirty="0" err="1"/>
              <a:t>nya</a:t>
            </a:r>
            <a:r>
              <a:rPr lang="en-ID" dirty="0"/>
              <a:t> dan </a:t>
            </a:r>
            <a:r>
              <a:rPr lang="en-ID" dirty="0" err="1"/>
              <a:t>direkomendasikan</a:t>
            </a:r>
            <a:r>
              <a:rPr lang="en-ID" dirty="0"/>
              <a:t> </a:t>
            </a:r>
            <a:r>
              <a:rPr lang="en-ID" dirty="0" err="1"/>
              <a:t>untuk</a:t>
            </a:r>
            <a:r>
              <a:rPr lang="en-ID" dirty="0"/>
              <a:t> </a:t>
            </a:r>
            <a:r>
              <a:rPr lang="en-ID" dirty="0" err="1"/>
              <a:t>populasi</a:t>
            </a:r>
            <a:r>
              <a:rPr lang="en-ID" dirty="0"/>
              <a:t> </a:t>
            </a:r>
            <a:r>
              <a:rPr lang="en-ID" dirty="0" err="1"/>
              <a:t>sehat</a:t>
            </a:r>
            <a:r>
              <a:rPr lang="en-ID" dirty="0"/>
              <a:t> </a:t>
            </a:r>
            <a:r>
              <a:rPr lang="en-ID" dirty="0" err="1"/>
              <a:t>maupun</a:t>
            </a:r>
            <a:r>
              <a:rPr lang="en-ID" dirty="0"/>
              <a:t> </a:t>
            </a:r>
            <a:r>
              <a:rPr lang="en-ID" dirty="0" err="1"/>
              <a:t>populasi</a:t>
            </a:r>
            <a:r>
              <a:rPr lang="en-ID" dirty="0"/>
              <a:t> yang </a:t>
            </a:r>
            <a:r>
              <a:rPr lang="en-ID" dirty="0" err="1"/>
              <a:t>rentan</a:t>
            </a:r>
            <a:r>
              <a:rPr lang="en-ID" dirty="0"/>
              <a:t> </a:t>
            </a:r>
            <a:r>
              <a:rPr lang="en-ID" dirty="0" err="1"/>
              <a:t>terhadap</a:t>
            </a:r>
            <a:r>
              <a:rPr lang="en-ID" dirty="0"/>
              <a:t> </a:t>
            </a:r>
            <a:r>
              <a:rPr lang="en-ID" dirty="0" err="1"/>
              <a:t>penyakit</a:t>
            </a:r>
            <a:r>
              <a:rPr lang="en-ID" dirty="0"/>
              <a:t> </a:t>
            </a:r>
            <a:r>
              <a:rPr lang="en-ID" dirty="0" err="1"/>
              <a:t>kardiovaskular</a:t>
            </a:r>
            <a:r>
              <a:rPr lang="en-ID"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D" dirty="0"/>
          </a:p>
          <a:p>
            <a:pPr marL="0" marR="0" lvl="0" indent="0" algn="l" defTabSz="914400" rtl="0" eaLnBrk="1" fontAlgn="auto" latinLnBrk="0" hangingPunct="1">
              <a:lnSpc>
                <a:spcPct val="100000"/>
              </a:lnSpc>
              <a:spcBef>
                <a:spcPts val="0"/>
              </a:spcBef>
              <a:spcAft>
                <a:spcPts val="0"/>
              </a:spcAft>
              <a:buClrTx/>
              <a:buSzTx/>
              <a:buFontTx/>
              <a:buNone/>
              <a:tabLst/>
              <a:defRPr/>
            </a:pPr>
            <a:r>
              <a:rPr lang="en-ID" dirty="0"/>
              <a:t>Label low sodium/salt </a:t>
            </a:r>
            <a:r>
              <a:rPr lang="en-ID" dirty="0" err="1"/>
              <a:t>artinya</a:t>
            </a:r>
            <a:r>
              <a:rPr lang="en-ID" dirty="0"/>
              <a:t> </a:t>
            </a:r>
            <a:r>
              <a:rPr lang="en-ID" dirty="0" err="1"/>
              <a:t>produk</a:t>
            </a:r>
            <a:r>
              <a:rPr lang="en-ID" dirty="0"/>
              <a:t> </a:t>
            </a:r>
            <a:r>
              <a:rPr lang="en-ID" dirty="0" err="1"/>
              <a:t>tersebut</a:t>
            </a:r>
            <a:r>
              <a:rPr lang="en-ID" dirty="0"/>
              <a:t> </a:t>
            </a:r>
            <a:r>
              <a:rPr lang="en-ID" dirty="0" err="1"/>
              <a:t>mengandung</a:t>
            </a:r>
            <a:r>
              <a:rPr lang="en-ID" dirty="0"/>
              <a:t> </a:t>
            </a:r>
            <a:r>
              <a:rPr lang="en-ID" dirty="0" err="1"/>
              <a:t>tidak</a:t>
            </a:r>
            <a:r>
              <a:rPr lang="en-ID" dirty="0"/>
              <a:t> </a:t>
            </a:r>
            <a:r>
              <a:rPr lang="en-ID" dirty="0" err="1"/>
              <a:t>lebih</a:t>
            </a:r>
            <a:r>
              <a:rPr lang="en-ID" dirty="0"/>
              <a:t> </a:t>
            </a:r>
            <a:r>
              <a:rPr lang="en-ID" dirty="0" err="1"/>
              <a:t>dari</a:t>
            </a:r>
            <a:r>
              <a:rPr lang="en-ID" dirty="0"/>
              <a:t> 0.3g garam dan </a:t>
            </a:r>
            <a:r>
              <a:rPr lang="en-ID" dirty="0" err="1"/>
              <a:t>direkomendasikan</a:t>
            </a:r>
            <a:r>
              <a:rPr lang="en-ID" dirty="0"/>
              <a:t> </a:t>
            </a:r>
            <a:r>
              <a:rPr lang="en-ID" dirty="0" err="1"/>
              <a:t>untuk</a:t>
            </a:r>
            <a:r>
              <a:rPr lang="en-ID" dirty="0"/>
              <a:t> </a:t>
            </a:r>
            <a:r>
              <a:rPr lang="en-ID" dirty="0" err="1"/>
              <a:t>populasi</a:t>
            </a:r>
            <a:r>
              <a:rPr lang="en-ID" dirty="0"/>
              <a:t> yang </a:t>
            </a:r>
            <a:r>
              <a:rPr lang="en-ID" dirty="0" err="1"/>
              <a:t>rentan</a:t>
            </a:r>
            <a:r>
              <a:rPr lang="en-ID" dirty="0"/>
              <a:t> </a:t>
            </a:r>
            <a:r>
              <a:rPr lang="en-ID" dirty="0" err="1"/>
              <a:t>terhadap</a:t>
            </a:r>
            <a:r>
              <a:rPr lang="en-ID" dirty="0"/>
              <a:t> </a:t>
            </a:r>
            <a:r>
              <a:rPr lang="en-ID" dirty="0" err="1"/>
              <a:t>penyakit</a:t>
            </a:r>
            <a:r>
              <a:rPr lang="en-ID" dirty="0"/>
              <a:t> </a:t>
            </a:r>
            <a:r>
              <a:rPr lang="en-ID" dirty="0" err="1"/>
              <a:t>hipertensi</a:t>
            </a:r>
            <a:r>
              <a:rPr lang="en-ID" dirty="0"/>
              <a:t> </a:t>
            </a:r>
            <a:r>
              <a:rPr lang="en-ID" dirty="0" err="1"/>
              <a:t>atau</a:t>
            </a:r>
            <a:r>
              <a:rPr lang="en-ID" dirty="0"/>
              <a:t> </a:t>
            </a:r>
            <a:r>
              <a:rPr lang="en-ID" dirty="0" err="1"/>
              <a:t>ginjal</a:t>
            </a:r>
            <a:r>
              <a:rPr lang="en-ID" dirty="0"/>
              <a:t> </a:t>
            </a:r>
            <a:r>
              <a:rPr lang="en-ID" dirty="0" err="1"/>
              <a:t>kronik</a:t>
            </a:r>
            <a:r>
              <a:rPr lang="en-ID"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D" dirty="0"/>
          </a:p>
          <a:p>
            <a:pPr marL="0" marR="0" lvl="0" indent="0" algn="l" defTabSz="914400" rtl="0" eaLnBrk="1" fontAlgn="auto" latinLnBrk="0" hangingPunct="1">
              <a:lnSpc>
                <a:spcPct val="100000"/>
              </a:lnSpc>
              <a:spcBef>
                <a:spcPts val="0"/>
              </a:spcBef>
              <a:spcAft>
                <a:spcPts val="0"/>
              </a:spcAft>
              <a:buClrTx/>
              <a:buSzTx/>
              <a:buFontTx/>
              <a:buNone/>
              <a:tabLst/>
              <a:defRPr/>
            </a:pPr>
            <a:r>
              <a:rPr lang="en-ID" dirty="0"/>
              <a:t>Dan yang </a:t>
            </a:r>
            <a:r>
              <a:rPr lang="en-ID" dirty="0" err="1"/>
              <a:t>terakhir</a:t>
            </a:r>
            <a:r>
              <a:rPr lang="en-ID" dirty="0"/>
              <a:t> </a:t>
            </a:r>
            <a:r>
              <a:rPr lang="en-ID" dirty="0" err="1"/>
              <a:t>adalah</a:t>
            </a:r>
            <a:r>
              <a:rPr lang="en-ID" dirty="0"/>
              <a:t> label no added sugar dan sugar free. </a:t>
            </a:r>
            <a:r>
              <a:rPr lang="en-ID" dirty="0" err="1"/>
              <a:t>Perlu</a:t>
            </a:r>
            <a:r>
              <a:rPr lang="en-ID" dirty="0"/>
              <a:t> </a:t>
            </a:r>
            <a:r>
              <a:rPr lang="en-ID" dirty="0" err="1"/>
              <a:t>diperhatikan</a:t>
            </a:r>
            <a:r>
              <a:rPr lang="en-ID" dirty="0"/>
              <a:t> </a:t>
            </a:r>
            <a:r>
              <a:rPr lang="en-ID" dirty="0" err="1"/>
              <a:t>bahwa</a:t>
            </a:r>
            <a:r>
              <a:rPr lang="en-ID" dirty="0"/>
              <a:t> label no added sugar </a:t>
            </a:r>
            <a:r>
              <a:rPr lang="en-ID" dirty="0" err="1"/>
              <a:t>berarti</a:t>
            </a:r>
            <a:r>
              <a:rPr lang="en-ID" dirty="0"/>
              <a:t> </a:t>
            </a:r>
            <a:r>
              <a:rPr lang="en-ID" dirty="0" err="1"/>
              <a:t>produk</a:t>
            </a:r>
            <a:r>
              <a:rPr lang="en-ID" dirty="0"/>
              <a:t> </a:t>
            </a:r>
            <a:r>
              <a:rPr lang="en-ID" dirty="0" err="1"/>
              <a:t>tersebut</a:t>
            </a:r>
            <a:r>
              <a:rPr lang="en-ID" dirty="0"/>
              <a:t> </a:t>
            </a:r>
            <a:r>
              <a:rPr lang="en-ID" dirty="0" err="1"/>
              <a:t>tidak</a:t>
            </a:r>
            <a:r>
              <a:rPr lang="en-ID" dirty="0"/>
              <a:t> </a:t>
            </a:r>
            <a:r>
              <a:rPr lang="en-ID" dirty="0" err="1"/>
              <a:t>mengandung</a:t>
            </a:r>
            <a:r>
              <a:rPr lang="en-ID" dirty="0"/>
              <a:t> </a:t>
            </a:r>
            <a:r>
              <a:rPr lang="en-ID" dirty="0" err="1"/>
              <a:t>bahan</a:t>
            </a:r>
            <a:r>
              <a:rPr lang="en-ID" dirty="0"/>
              <a:t> </a:t>
            </a:r>
            <a:r>
              <a:rPr lang="en-ID" dirty="0" err="1"/>
              <a:t>pemanis</a:t>
            </a:r>
            <a:r>
              <a:rPr lang="en-ID" dirty="0"/>
              <a:t> </a:t>
            </a:r>
            <a:r>
              <a:rPr lang="en-ID" dirty="0" err="1"/>
              <a:t>tambahan</a:t>
            </a:r>
            <a:r>
              <a:rPr lang="en-ID" dirty="0"/>
              <a:t> </a:t>
            </a:r>
            <a:r>
              <a:rPr lang="en-ID" dirty="0" err="1"/>
              <a:t>namun</a:t>
            </a:r>
            <a:r>
              <a:rPr lang="en-ID" dirty="0"/>
              <a:t> </a:t>
            </a:r>
            <a:r>
              <a:rPr lang="en-ID" dirty="0" err="1"/>
              <a:t>masih</a:t>
            </a:r>
            <a:r>
              <a:rPr lang="en-ID" dirty="0"/>
              <a:t> </a:t>
            </a:r>
            <a:r>
              <a:rPr lang="en-ID" dirty="0" err="1"/>
              <a:t>mungkin</a:t>
            </a:r>
            <a:r>
              <a:rPr lang="en-ID" dirty="0"/>
              <a:t> </a:t>
            </a:r>
            <a:r>
              <a:rPr lang="en-ID" dirty="0" err="1"/>
              <a:t>mengandung</a:t>
            </a:r>
            <a:r>
              <a:rPr lang="en-ID" dirty="0"/>
              <a:t> </a:t>
            </a:r>
            <a:r>
              <a:rPr lang="en-ID" dirty="0" err="1"/>
              <a:t>gula</a:t>
            </a:r>
            <a:r>
              <a:rPr lang="en-ID"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D" dirty="0"/>
          </a:p>
          <a:p>
            <a:pPr marL="0" marR="0" lvl="0" indent="0" algn="l" defTabSz="914400" rtl="0" eaLnBrk="1" fontAlgn="auto" latinLnBrk="0" hangingPunct="1">
              <a:lnSpc>
                <a:spcPct val="100000"/>
              </a:lnSpc>
              <a:spcBef>
                <a:spcPts val="0"/>
              </a:spcBef>
              <a:spcAft>
                <a:spcPts val="0"/>
              </a:spcAft>
              <a:buClrTx/>
              <a:buSzTx/>
              <a:buFontTx/>
              <a:buNone/>
              <a:tabLst/>
              <a:defRPr/>
            </a:pPr>
            <a:r>
              <a:rPr lang="en-ID" dirty="0" err="1"/>
              <a:t>Sementara</a:t>
            </a:r>
            <a:r>
              <a:rPr lang="en-ID" dirty="0"/>
              <a:t> label sugar-free </a:t>
            </a:r>
            <a:r>
              <a:rPr lang="en-ID" dirty="0" err="1"/>
              <a:t>artinya</a:t>
            </a:r>
            <a:r>
              <a:rPr lang="en-ID" dirty="0"/>
              <a:t> </a:t>
            </a:r>
            <a:r>
              <a:rPr lang="en-ID" dirty="0" err="1"/>
              <a:t>produk</a:t>
            </a:r>
            <a:r>
              <a:rPr lang="en-ID" dirty="0"/>
              <a:t> </a:t>
            </a:r>
            <a:r>
              <a:rPr lang="en-ID" dirty="0" err="1"/>
              <a:t>tersebut</a:t>
            </a:r>
            <a:r>
              <a:rPr lang="en-ID" dirty="0"/>
              <a:t> </a:t>
            </a:r>
            <a:r>
              <a:rPr lang="en-ID" dirty="0" err="1"/>
              <a:t>mengandung</a:t>
            </a:r>
            <a:r>
              <a:rPr lang="en-ID" dirty="0"/>
              <a:t> </a:t>
            </a:r>
            <a:r>
              <a:rPr lang="en-ID" dirty="0" err="1"/>
              <a:t>tidak</a:t>
            </a:r>
            <a:r>
              <a:rPr lang="en-ID" dirty="0"/>
              <a:t> </a:t>
            </a:r>
            <a:r>
              <a:rPr lang="en-ID" dirty="0" err="1"/>
              <a:t>lebih</a:t>
            </a:r>
            <a:r>
              <a:rPr lang="en-ID" dirty="0"/>
              <a:t> </a:t>
            </a:r>
            <a:r>
              <a:rPr lang="en-ID" dirty="0" err="1"/>
              <a:t>dari</a:t>
            </a:r>
            <a:r>
              <a:rPr lang="en-ID" dirty="0"/>
              <a:t> 0.5g </a:t>
            </a:r>
            <a:r>
              <a:rPr lang="en-ID" dirty="0" err="1"/>
              <a:t>gula</a:t>
            </a:r>
            <a:r>
              <a:rPr lang="en-ID" dirty="0"/>
              <a:t> per 100g dan </a:t>
            </a:r>
            <a:r>
              <a:rPr lang="en-ID" dirty="0" err="1"/>
              <a:t>direkomendasikan</a:t>
            </a:r>
            <a:r>
              <a:rPr lang="en-ID" dirty="0"/>
              <a:t> </a:t>
            </a:r>
            <a:r>
              <a:rPr lang="en-ID" dirty="0" err="1"/>
              <a:t>untuk</a:t>
            </a:r>
            <a:r>
              <a:rPr lang="en-ID" dirty="0"/>
              <a:t> </a:t>
            </a:r>
            <a:r>
              <a:rPr lang="en-ID" dirty="0" err="1"/>
              <a:t>populasi</a:t>
            </a:r>
            <a:r>
              <a:rPr lang="en-ID" dirty="0"/>
              <a:t> yang </a:t>
            </a:r>
            <a:r>
              <a:rPr lang="en-ID" dirty="0" err="1"/>
              <a:t>mengidap</a:t>
            </a:r>
            <a:r>
              <a:rPr lang="en-ID" dirty="0"/>
              <a:t> </a:t>
            </a:r>
            <a:r>
              <a:rPr lang="en-ID" dirty="0" err="1"/>
              <a:t>penyakit</a:t>
            </a:r>
            <a:r>
              <a:rPr lang="en-ID" dirty="0"/>
              <a:t> diabetes.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D" dirty="0"/>
          </a:p>
          <a:p>
            <a:pPr marL="0" marR="0" lvl="0" indent="0" algn="l" defTabSz="914400" rtl="0" eaLnBrk="1" fontAlgn="auto" latinLnBrk="0" hangingPunct="1">
              <a:lnSpc>
                <a:spcPct val="100000"/>
              </a:lnSpc>
              <a:spcBef>
                <a:spcPts val="0"/>
              </a:spcBef>
              <a:spcAft>
                <a:spcPts val="0"/>
              </a:spcAft>
              <a:buClrTx/>
              <a:buSzTx/>
              <a:buFontTx/>
              <a:buNone/>
              <a:tabLst/>
              <a:defRPr/>
            </a:pPr>
            <a:r>
              <a:rPr lang="en-ID" dirty="0" err="1"/>
              <a:t>Apabila</a:t>
            </a:r>
            <a:r>
              <a:rPr lang="en-ID" dirty="0"/>
              <a:t> </a:t>
            </a:r>
            <a:r>
              <a:rPr lang="en-ID" dirty="0" err="1"/>
              <a:t>memiliki</a:t>
            </a:r>
            <a:r>
              <a:rPr lang="en-ID" dirty="0"/>
              <a:t> </a:t>
            </a:r>
            <a:r>
              <a:rPr lang="en-ID" dirty="0" err="1"/>
              <a:t>penyakit</a:t>
            </a:r>
            <a:r>
              <a:rPr lang="en-ID" dirty="0"/>
              <a:t> </a:t>
            </a:r>
            <a:r>
              <a:rPr lang="en-ID" dirty="0" err="1"/>
              <a:t>tertentu</a:t>
            </a:r>
            <a:r>
              <a:rPr lang="en-ID" dirty="0"/>
              <a:t>, </a:t>
            </a:r>
            <a:r>
              <a:rPr lang="en-ID" dirty="0" err="1"/>
              <a:t>sebaiknya</a:t>
            </a:r>
            <a:r>
              <a:rPr lang="en-ID" dirty="0"/>
              <a:t> </a:t>
            </a:r>
            <a:r>
              <a:rPr lang="en-ID" dirty="0" err="1"/>
              <a:t>berkonsultasi</a:t>
            </a:r>
            <a:r>
              <a:rPr lang="en-ID" dirty="0"/>
              <a:t> </a:t>
            </a:r>
            <a:r>
              <a:rPr lang="en-ID" dirty="0" err="1"/>
              <a:t>langsung</a:t>
            </a:r>
            <a:r>
              <a:rPr lang="en-ID" dirty="0"/>
              <a:t> </a:t>
            </a:r>
            <a:r>
              <a:rPr lang="en-ID" dirty="0" err="1"/>
              <a:t>dengan</a:t>
            </a:r>
            <a:r>
              <a:rPr lang="en-ID" dirty="0"/>
              <a:t> </a:t>
            </a:r>
            <a:r>
              <a:rPr lang="en-ID" dirty="0" err="1"/>
              <a:t>dokter</a:t>
            </a:r>
            <a:r>
              <a:rPr lang="en-ID" dirty="0"/>
              <a:t>.</a:t>
            </a:r>
            <a:endParaRPr lang="en-US" dirty="0"/>
          </a:p>
        </p:txBody>
      </p:sp>
      <p:sp>
        <p:nvSpPr>
          <p:cNvPr id="4" name="Slide Number Placeholder 3"/>
          <p:cNvSpPr>
            <a:spLocks noGrp="1"/>
          </p:cNvSpPr>
          <p:nvPr>
            <p:ph type="sldNum" sz="quarter" idx="5"/>
          </p:nvPr>
        </p:nvSpPr>
        <p:spPr/>
        <p:txBody>
          <a:bodyPr/>
          <a:lstStyle/>
          <a:p>
            <a:fld id="{3410117F-5B99-D54C-9106-041FF4B80E1C}" type="slidenum">
              <a:rPr lang="en-US" smtClean="0"/>
              <a:t>18</a:t>
            </a:fld>
            <a:endParaRPr lang="en-US"/>
          </a:p>
        </p:txBody>
      </p:sp>
    </p:spTree>
    <p:extLst>
      <p:ext uri="{BB962C8B-B14F-4D97-AF65-F5344CB8AC3E}">
        <p14:creationId xmlns:p14="http://schemas.microsoft.com/office/powerpoint/2010/main" val="21876957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Nah, </a:t>
            </a:r>
            <a:r>
              <a:rPr lang="en-US" dirty="0" err="1"/>
              <a:t>Organisasi</a:t>
            </a:r>
            <a:r>
              <a:rPr lang="en-US" dirty="0"/>
              <a:t> </a:t>
            </a:r>
            <a:r>
              <a:rPr lang="en-US" dirty="0" err="1"/>
              <a:t>Kesehatan</a:t>
            </a:r>
            <a:r>
              <a:rPr lang="en-US" dirty="0"/>
              <a:t> </a:t>
            </a:r>
            <a:r>
              <a:rPr lang="en-US" dirty="0" err="1"/>
              <a:t>Jantung</a:t>
            </a:r>
            <a:r>
              <a:rPr lang="en-US" dirty="0"/>
              <a:t> di </a:t>
            </a:r>
            <a:r>
              <a:rPr lang="en-US" dirty="0" err="1"/>
              <a:t>Irlandia</a:t>
            </a:r>
            <a:r>
              <a:rPr lang="en-US" dirty="0"/>
              <a:t> </a:t>
            </a:r>
            <a:r>
              <a:rPr lang="en-US" dirty="0" err="1"/>
              <a:t>mengeluarkan</a:t>
            </a:r>
            <a:r>
              <a:rPr lang="en-US" dirty="0"/>
              <a:t> </a:t>
            </a:r>
            <a:r>
              <a:rPr lang="en-US" dirty="0" err="1"/>
              <a:t>rekomendasi</a:t>
            </a:r>
            <a:r>
              <a:rPr lang="en-US" dirty="0"/>
              <a:t> Food Shopping Card yang </a:t>
            </a:r>
            <a:r>
              <a:rPr lang="en-US" dirty="0" err="1"/>
              <a:t>saya</a:t>
            </a:r>
            <a:r>
              <a:rPr lang="en-US" dirty="0"/>
              <a:t> rasa </a:t>
            </a:r>
            <a:r>
              <a:rPr lang="en-US" dirty="0" err="1"/>
              <a:t>sangat</a:t>
            </a:r>
            <a:r>
              <a:rPr lang="en-US" dirty="0"/>
              <a:t> </a:t>
            </a:r>
            <a:r>
              <a:rPr lang="en-US" dirty="0" err="1"/>
              <a:t>praktis</a:t>
            </a:r>
            <a:r>
              <a:rPr lang="en-US" dirty="0"/>
              <a:t> </a:t>
            </a:r>
            <a:r>
              <a:rPr lang="en-US" dirty="0" err="1"/>
              <a:t>untuk</a:t>
            </a:r>
            <a:r>
              <a:rPr lang="en-US" dirty="0"/>
              <a:t> </a:t>
            </a:r>
            <a:r>
              <a:rPr lang="en-US" dirty="0" err="1"/>
              <a:t>diaplikasikan</a:t>
            </a:r>
            <a:r>
              <a:rPr lang="en-US" dirty="0"/>
              <a:t>. Food Shopping Card </a:t>
            </a:r>
            <a:r>
              <a:rPr lang="en-US" dirty="0" err="1"/>
              <a:t>ini</a:t>
            </a:r>
            <a:r>
              <a:rPr lang="en-US" dirty="0"/>
              <a:t> </a:t>
            </a:r>
            <a:r>
              <a:rPr lang="en-US" dirty="0" err="1"/>
              <a:t>terdiri</a:t>
            </a:r>
            <a:r>
              <a:rPr lang="en-US" dirty="0"/>
              <a:t> </a:t>
            </a:r>
            <a:r>
              <a:rPr lang="en-US" dirty="0" err="1"/>
              <a:t>dari</a:t>
            </a:r>
            <a:r>
              <a:rPr lang="en-US" dirty="0"/>
              <a:t> </a:t>
            </a:r>
            <a:r>
              <a:rPr lang="en-US" dirty="0" err="1"/>
              <a:t>panduan</a:t>
            </a:r>
            <a:r>
              <a:rPr lang="en-US" dirty="0"/>
              <a:t> </a:t>
            </a:r>
            <a:r>
              <a:rPr lang="en-US" dirty="0" err="1"/>
              <a:t>gula</a:t>
            </a:r>
            <a:r>
              <a:rPr lang="en-US" dirty="0"/>
              <a:t>, lemak, lemak </a:t>
            </a:r>
            <a:r>
              <a:rPr lang="en-US" dirty="0" err="1"/>
              <a:t>jenuh</a:t>
            </a:r>
            <a:r>
              <a:rPr lang="en-US" dirty="0"/>
              <a:t> dan garam yang </a:t>
            </a:r>
            <a:r>
              <a:rPr lang="en-US" dirty="0" err="1"/>
              <a:t>direkomendasikan</a:t>
            </a:r>
            <a:r>
              <a:rPr lang="en-US" dirty="0"/>
              <a:t> </a:t>
            </a:r>
            <a:r>
              <a:rPr lang="en-US" dirty="0" err="1"/>
              <a:t>setiap</a:t>
            </a:r>
            <a:r>
              <a:rPr lang="en-US" dirty="0"/>
              <a:t> </a:t>
            </a:r>
            <a:r>
              <a:rPr lang="en-US" dirty="0" err="1"/>
              <a:t>harinya</a:t>
            </a:r>
            <a:r>
              <a:rPr lang="en-US" dirty="0"/>
              <a:t> dan </a:t>
            </a:r>
            <a:r>
              <a:rPr lang="en-US" dirty="0" err="1"/>
              <a:t>berukuran</a:t>
            </a:r>
            <a:r>
              <a:rPr lang="en-US" dirty="0"/>
              <a:t> </a:t>
            </a:r>
            <a:r>
              <a:rPr lang="en-US" dirty="0" err="1"/>
              <a:t>kartu</a:t>
            </a:r>
            <a:r>
              <a:rPr lang="en-US" dirty="0"/>
              <a:t> </a:t>
            </a:r>
            <a:r>
              <a:rPr lang="en-US" dirty="0" err="1"/>
              <a:t>nama</a:t>
            </a:r>
            <a:r>
              <a:rPr lang="en-US" dirty="0"/>
              <a:t> </a:t>
            </a:r>
            <a:r>
              <a:rPr lang="en-US" dirty="0" err="1"/>
              <a:t>supaya</a:t>
            </a:r>
            <a:r>
              <a:rPr lang="en-US" dirty="0"/>
              <a:t> </a:t>
            </a:r>
            <a:r>
              <a:rPr lang="en-US" dirty="0" err="1"/>
              <a:t>mudah</a:t>
            </a:r>
            <a:r>
              <a:rPr lang="en-US" dirty="0"/>
              <a:t>  </a:t>
            </a:r>
            <a:r>
              <a:rPr lang="en-US" dirty="0" err="1"/>
              <a:t>untuk</a:t>
            </a:r>
            <a:r>
              <a:rPr lang="en-US" dirty="0"/>
              <a:t> </a:t>
            </a:r>
            <a:r>
              <a:rPr lang="en-US" dirty="0" err="1"/>
              <a:t>dibawa</a:t>
            </a:r>
            <a:r>
              <a:rPr lang="en-US" dirty="0"/>
              <a:t> </a:t>
            </a:r>
            <a:r>
              <a:rPr lang="en-US" dirty="0" err="1"/>
              <a:t>saat</a:t>
            </a:r>
            <a:r>
              <a:rPr lang="en-US" dirty="0"/>
              <a:t> </a:t>
            </a:r>
            <a:r>
              <a:rPr lang="en-US" dirty="0" err="1"/>
              <a:t>membaca</a:t>
            </a:r>
            <a:r>
              <a:rPr lang="en-US" dirty="0"/>
              <a:t> label </a:t>
            </a:r>
            <a:r>
              <a:rPr lang="en-US" dirty="0" err="1"/>
              <a:t>makanan</a:t>
            </a:r>
            <a:r>
              <a:rPr lang="en-US" dirty="0"/>
              <a:t> </a:t>
            </a:r>
            <a:r>
              <a:rPr lang="en-US" dirty="0" err="1"/>
              <a:t>saat</a:t>
            </a:r>
            <a:r>
              <a:rPr lang="en-US" dirty="0"/>
              <a:t> </a:t>
            </a:r>
            <a:r>
              <a:rPr lang="en-US" dirty="0" err="1"/>
              <a:t>belanja</a:t>
            </a:r>
            <a:r>
              <a:rPr lang="en-US" dirty="0"/>
              <a:t>.</a:t>
            </a:r>
          </a:p>
          <a:p>
            <a:endParaRPr lang="en-US" dirty="0"/>
          </a:p>
          <a:p>
            <a:r>
              <a:rPr lang="en-US" dirty="0"/>
              <a:t>Food Shopping Card </a:t>
            </a:r>
            <a:r>
              <a:rPr lang="en-US" dirty="0" err="1"/>
              <a:t>ini</a:t>
            </a:r>
            <a:r>
              <a:rPr lang="en-US" dirty="0"/>
              <a:t> </a:t>
            </a:r>
            <a:r>
              <a:rPr lang="en-US" dirty="0" err="1"/>
              <a:t>menggunakan</a:t>
            </a:r>
            <a:r>
              <a:rPr lang="en-US" dirty="0"/>
              <a:t> traffic light colors yang </a:t>
            </a:r>
            <a:r>
              <a:rPr lang="en-US" dirty="0" err="1"/>
              <a:t>artinya</a:t>
            </a:r>
            <a:r>
              <a:rPr lang="en-US" dirty="0"/>
              <a:t>: Read!</a:t>
            </a:r>
          </a:p>
        </p:txBody>
      </p:sp>
      <p:sp>
        <p:nvSpPr>
          <p:cNvPr id="4" name="Slide Number Placeholder 3"/>
          <p:cNvSpPr>
            <a:spLocks noGrp="1"/>
          </p:cNvSpPr>
          <p:nvPr>
            <p:ph type="sldNum" sz="quarter" idx="5"/>
          </p:nvPr>
        </p:nvSpPr>
        <p:spPr/>
        <p:txBody>
          <a:bodyPr/>
          <a:lstStyle/>
          <a:p>
            <a:fld id="{3410117F-5B99-D54C-9106-041FF4B80E1C}" type="slidenum">
              <a:rPr lang="en-US" smtClean="0"/>
              <a:t>19</a:t>
            </a:fld>
            <a:endParaRPr lang="en-US"/>
          </a:p>
        </p:txBody>
      </p:sp>
    </p:spTree>
    <p:extLst>
      <p:ext uri="{BB962C8B-B14F-4D97-AF65-F5344CB8AC3E}">
        <p14:creationId xmlns:p14="http://schemas.microsoft.com/office/powerpoint/2010/main" val="24336788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D" dirty="0"/>
              <a:t>Nah </a:t>
            </a:r>
            <a:r>
              <a:rPr lang="en-ID" dirty="0" err="1"/>
              <a:t>sekarang</a:t>
            </a:r>
            <a:r>
              <a:rPr lang="en-ID" dirty="0"/>
              <a:t> </a:t>
            </a:r>
            <a:r>
              <a:rPr lang="en-ID" dirty="0" err="1"/>
              <a:t>mari</a:t>
            </a:r>
            <a:r>
              <a:rPr lang="en-ID" dirty="0"/>
              <a:t> </a:t>
            </a:r>
            <a:r>
              <a:rPr lang="en-ID" dirty="0" err="1"/>
              <a:t>kita</a:t>
            </a:r>
            <a:r>
              <a:rPr lang="en-ID" dirty="0"/>
              <a:t> </a:t>
            </a:r>
            <a:r>
              <a:rPr lang="en-ID" dirty="0" err="1"/>
              <a:t>membahas</a:t>
            </a:r>
            <a:r>
              <a:rPr lang="en-ID" dirty="0"/>
              <a:t> </a:t>
            </a:r>
            <a:r>
              <a:rPr lang="en-ID" dirty="0" err="1"/>
              <a:t>kebutuhan</a:t>
            </a:r>
            <a:r>
              <a:rPr lang="en-ID" dirty="0"/>
              <a:t> </a:t>
            </a:r>
            <a:r>
              <a:rPr lang="en-ID" dirty="0" err="1"/>
              <a:t>energi</a:t>
            </a:r>
            <a:r>
              <a:rPr lang="en-ID" dirty="0"/>
              <a:t> dan </a:t>
            </a:r>
            <a:r>
              <a:rPr lang="en-ID" dirty="0" err="1"/>
              <a:t>makronutrien</a:t>
            </a:r>
            <a:r>
              <a:rPr lang="en-ID" dirty="0"/>
              <a:t> pada era new normal. </a:t>
            </a:r>
            <a:r>
              <a:rPr lang="en-ID" dirty="0" err="1"/>
              <a:t>Kebutuhan</a:t>
            </a:r>
            <a:r>
              <a:rPr lang="en-ID" dirty="0"/>
              <a:t> </a:t>
            </a:r>
            <a:r>
              <a:rPr lang="en-ID" dirty="0" err="1"/>
              <a:t>energi</a:t>
            </a:r>
            <a:r>
              <a:rPr lang="en-ID" dirty="0"/>
              <a:t> pada </a:t>
            </a:r>
            <a:r>
              <a:rPr lang="en-ID" dirty="0" err="1"/>
              <a:t>populasi</a:t>
            </a:r>
            <a:r>
              <a:rPr lang="en-ID" dirty="0"/>
              <a:t> </a:t>
            </a:r>
            <a:r>
              <a:rPr lang="en-ID" dirty="0" err="1"/>
              <a:t>sehat</a:t>
            </a:r>
            <a:r>
              <a:rPr lang="en-ID" dirty="0"/>
              <a:t> </a:t>
            </a:r>
            <a:r>
              <a:rPr lang="en-ID" dirty="0" err="1"/>
              <a:t>dapat</a:t>
            </a:r>
            <a:r>
              <a:rPr lang="en-ID" dirty="0"/>
              <a:t> </a:t>
            </a:r>
            <a:r>
              <a:rPr lang="en-ID" dirty="0" err="1"/>
              <a:t>dihitung</a:t>
            </a:r>
            <a:r>
              <a:rPr lang="en-ID" dirty="0"/>
              <a:t> </a:t>
            </a:r>
            <a:r>
              <a:rPr lang="en-ID" dirty="0" err="1"/>
              <a:t>dengan</a:t>
            </a:r>
            <a:r>
              <a:rPr lang="en-ID" dirty="0"/>
              <a:t> 25-30 kcal/kg BB/</a:t>
            </a:r>
            <a:r>
              <a:rPr lang="en-ID" dirty="0" err="1"/>
              <a:t>hari</a:t>
            </a:r>
            <a:r>
              <a:rPr lang="en-ID" dirty="0"/>
              <a:t>. </a:t>
            </a:r>
            <a:r>
              <a:rPr lang="en-ID" dirty="0" err="1"/>
              <a:t>Atau</a:t>
            </a:r>
            <a:r>
              <a:rPr lang="en-ID" dirty="0"/>
              <a:t> </a:t>
            </a:r>
            <a:r>
              <a:rPr lang="en-ID" dirty="0" err="1"/>
              <a:t>kebutuhan</a:t>
            </a:r>
            <a:r>
              <a:rPr lang="en-ID" dirty="0"/>
              <a:t> </a:t>
            </a:r>
            <a:r>
              <a:rPr lang="en-ID" dirty="0" err="1"/>
              <a:t>energi</a:t>
            </a:r>
            <a:r>
              <a:rPr lang="en-ID" dirty="0"/>
              <a:t> rata-rata pada </a:t>
            </a:r>
            <a:r>
              <a:rPr lang="en-ID" dirty="0" err="1"/>
              <a:t>wanita</a:t>
            </a:r>
            <a:r>
              <a:rPr lang="en-ID" dirty="0"/>
              <a:t> yang </a:t>
            </a:r>
            <a:r>
              <a:rPr lang="en-ID" dirty="0" err="1"/>
              <a:t>aktif</a:t>
            </a:r>
            <a:r>
              <a:rPr lang="en-ID" dirty="0"/>
              <a:t> </a:t>
            </a:r>
            <a:r>
              <a:rPr lang="en-ID" dirty="0" err="1"/>
              <a:t>adalah</a:t>
            </a:r>
            <a:r>
              <a:rPr lang="en-ID" dirty="0"/>
              <a:t> </a:t>
            </a:r>
            <a:r>
              <a:rPr lang="en-ID" dirty="0" err="1"/>
              <a:t>sekitar</a:t>
            </a:r>
            <a:r>
              <a:rPr lang="en-ID" dirty="0"/>
              <a:t> 2000 kcal dan 2500 kcal pada </a:t>
            </a:r>
            <a:r>
              <a:rPr lang="en-ID" dirty="0" err="1"/>
              <a:t>pria</a:t>
            </a:r>
            <a:r>
              <a:rPr lang="en-ID" dirty="0"/>
              <a:t> yang </a:t>
            </a:r>
            <a:r>
              <a:rPr lang="en-ID" dirty="0" err="1"/>
              <a:t>aktif</a:t>
            </a:r>
            <a:r>
              <a:rPr lang="en-ID" dirty="0"/>
              <a:t>.</a:t>
            </a:r>
          </a:p>
          <a:p>
            <a:endParaRPr lang="en-ID" dirty="0"/>
          </a:p>
          <a:p>
            <a:r>
              <a:rPr lang="en-ID" dirty="0" err="1"/>
              <a:t>Berbicara</a:t>
            </a:r>
            <a:r>
              <a:rPr lang="en-ID" dirty="0"/>
              <a:t> </a:t>
            </a:r>
            <a:r>
              <a:rPr lang="en-ID" dirty="0" err="1"/>
              <a:t>mengenai</a:t>
            </a:r>
            <a:r>
              <a:rPr lang="en-ID" dirty="0"/>
              <a:t> era new normal, </a:t>
            </a:r>
            <a:r>
              <a:rPr lang="en-ID" dirty="0" err="1"/>
              <a:t>seperti</a:t>
            </a:r>
            <a:r>
              <a:rPr lang="en-ID" dirty="0"/>
              <a:t> yang </a:t>
            </a:r>
            <a:r>
              <a:rPr lang="en-ID" dirty="0" err="1"/>
              <a:t>kita</a:t>
            </a:r>
            <a:r>
              <a:rPr lang="en-ID" dirty="0"/>
              <a:t> tau </a:t>
            </a:r>
            <a:r>
              <a:rPr lang="en-ID" dirty="0" err="1"/>
              <a:t>penyakit</a:t>
            </a:r>
            <a:r>
              <a:rPr lang="en-ID" dirty="0"/>
              <a:t> Coronavirus (COVID-19) </a:t>
            </a:r>
            <a:r>
              <a:rPr lang="en-ID" dirty="0" err="1"/>
              <a:t>adalah</a:t>
            </a:r>
            <a:r>
              <a:rPr lang="en-ID" dirty="0"/>
              <a:t> </a:t>
            </a:r>
            <a:r>
              <a:rPr lang="en-ID" dirty="0" err="1"/>
              <a:t>penyakit</a:t>
            </a:r>
            <a:r>
              <a:rPr lang="en-ID" dirty="0"/>
              <a:t> </a:t>
            </a:r>
            <a:r>
              <a:rPr lang="en-ID" dirty="0" err="1"/>
              <a:t>infeksi</a:t>
            </a:r>
            <a:r>
              <a:rPr lang="en-ID" dirty="0"/>
              <a:t> yang </a:t>
            </a:r>
            <a:r>
              <a:rPr lang="en-ID" dirty="0" err="1"/>
              <a:t>disebabkan</a:t>
            </a:r>
            <a:r>
              <a:rPr lang="en-ID" dirty="0"/>
              <a:t> oleh novel coronavirus </a:t>
            </a:r>
            <a:r>
              <a:rPr lang="en-ID" dirty="0" err="1"/>
              <a:t>atau</a:t>
            </a:r>
            <a:r>
              <a:rPr lang="en-ID" dirty="0"/>
              <a:t> SARS-CoV2. </a:t>
            </a:r>
            <a:r>
              <a:rPr lang="en-ID" dirty="0" err="1"/>
              <a:t>Kemunculan</a:t>
            </a:r>
            <a:r>
              <a:rPr lang="en-ID" dirty="0"/>
              <a:t> virus </a:t>
            </a:r>
            <a:r>
              <a:rPr lang="en-ID" dirty="0" err="1"/>
              <a:t>ini</a:t>
            </a:r>
            <a:r>
              <a:rPr lang="en-ID" dirty="0"/>
              <a:t> </a:t>
            </a:r>
            <a:r>
              <a:rPr lang="en-ID" dirty="0" err="1"/>
              <a:t>telah</a:t>
            </a:r>
            <a:r>
              <a:rPr lang="en-ID" dirty="0"/>
              <a:t> </a:t>
            </a:r>
            <a:r>
              <a:rPr lang="en-ID" dirty="0" err="1"/>
              <a:t>menyebabkan</a:t>
            </a:r>
            <a:r>
              <a:rPr lang="en-ID" dirty="0"/>
              <a:t> global pandemic dan </a:t>
            </a:r>
            <a:r>
              <a:rPr lang="en-ID" dirty="0" err="1"/>
              <a:t>telah</a:t>
            </a:r>
            <a:r>
              <a:rPr lang="en-ID" dirty="0"/>
              <a:t> </a:t>
            </a:r>
            <a:r>
              <a:rPr lang="en-ID" dirty="0" err="1"/>
              <a:t>menjadi</a:t>
            </a:r>
            <a:r>
              <a:rPr lang="en-ID" dirty="0"/>
              <a:t> </a:t>
            </a:r>
            <a:r>
              <a:rPr lang="en-ID" dirty="0" err="1"/>
              <a:t>masalah</a:t>
            </a:r>
            <a:r>
              <a:rPr lang="en-ID" dirty="0"/>
              <a:t> </a:t>
            </a:r>
            <a:r>
              <a:rPr lang="en-ID" dirty="0" err="1"/>
              <a:t>kesehatan</a:t>
            </a:r>
            <a:r>
              <a:rPr lang="en-ID" dirty="0"/>
              <a:t> </a:t>
            </a:r>
            <a:r>
              <a:rPr lang="en-ID" dirty="0" err="1"/>
              <a:t>masyarakat</a:t>
            </a:r>
            <a:r>
              <a:rPr lang="en-ID" dirty="0"/>
              <a:t> </a:t>
            </a:r>
            <a:r>
              <a:rPr lang="en-ID" dirty="0" err="1"/>
              <a:t>serius</a:t>
            </a:r>
            <a:r>
              <a:rPr lang="en-ID" dirty="0"/>
              <a:t>.</a:t>
            </a:r>
          </a:p>
          <a:p>
            <a:endParaRPr lang="en-ID" dirty="0"/>
          </a:p>
          <a:p>
            <a:r>
              <a:rPr lang="en-ID" dirty="0"/>
              <a:t>Proses </a:t>
            </a:r>
            <a:r>
              <a:rPr lang="en-ID" dirty="0" err="1"/>
              <a:t>infeksi</a:t>
            </a:r>
            <a:r>
              <a:rPr lang="en-ID" dirty="0"/>
              <a:t> virus dan </a:t>
            </a:r>
            <a:r>
              <a:rPr lang="en-ID" dirty="0" err="1"/>
              <a:t>peradangan</a:t>
            </a:r>
            <a:r>
              <a:rPr lang="en-ID" dirty="0"/>
              <a:t> pada COVID-19 </a:t>
            </a:r>
            <a:r>
              <a:rPr lang="en-ID" dirty="0" err="1"/>
              <a:t>ini</a:t>
            </a:r>
            <a:r>
              <a:rPr lang="en-ID" dirty="0"/>
              <a:t> </a:t>
            </a:r>
            <a:r>
              <a:rPr lang="en-ID" dirty="0" err="1"/>
              <a:t>dapat</a:t>
            </a:r>
            <a:r>
              <a:rPr lang="en-ID" dirty="0"/>
              <a:t> </a:t>
            </a:r>
            <a:r>
              <a:rPr lang="en-ID" dirty="0" err="1"/>
              <a:t>meningkat</a:t>
            </a:r>
            <a:r>
              <a:rPr lang="en-ID" dirty="0"/>
              <a:t> </a:t>
            </a:r>
            <a:r>
              <a:rPr lang="en-ID" dirty="0" err="1"/>
              <a:t>risiko</a:t>
            </a:r>
            <a:r>
              <a:rPr lang="en-ID" dirty="0"/>
              <a:t> </a:t>
            </a:r>
            <a:r>
              <a:rPr lang="en-ID" dirty="0" err="1"/>
              <a:t>terjadinya</a:t>
            </a:r>
            <a:r>
              <a:rPr lang="en-ID" dirty="0"/>
              <a:t> </a:t>
            </a:r>
            <a:r>
              <a:rPr lang="en-ID" dirty="0" err="1"/>
              <a:t>malnutrisi</a:t>
            </a:r>
            <a:r>
              <a:rPr lang="en-ID" dirty="0"/>
              <a:t>. Pada </a:t>
            </a:r>
            <a:r>
              <a:rPr lang="en-ID" dirty="0" err="1"/>
              <a:t>pasien</a:t>
            </a:r>
            <a:r>
              <a:rPr lang="en-ID" dirty="0"/>
              <a:t> COVID-19 </a:t>
            </a:r>
            <a:r>
              <a:rPr lang="en-ID" dirty="0" err="1"/>
              <a:t>terjadi</a:t>
            </a:r>
            <a:r>
              <a:rPr lang="en-ID" dirty="0"/>
              <a:t> </a:t>
            </a:r>
            <a:r>
              <a:rPr lang="en-ID" dirty="0" err="1"/>
              <a:t>ketidakseimbangan</a:t>
            </a:r>
            <a:r>
              <a:rPr lang="en-ID" dirty="0"/>
              <a:t> </a:t>
            </a:r>
            <a:r>
              <a:rPr lang="en-ID" dirty="0" err="1"/>
              <a:t>kebutuhan</a:t>
            </a:r>
            <a:r>
              <a:rPr lang="en-ID" dirty="0"/>
              <a:t> </a:t>
            </a:r>
            <a:r>
              <a:rPr lang="en-ID" dirty="0" err="1"/>
              <a:t>energi</a:t>
            </a:r>
            <a:r>
              <a:rPr lang="en-ID" dirty="0"/>
              <a:t>. Pada </a:t>
            </a:r>
            <a:r>
              <a:rPr lang="en-ID" dirty="0" err="1"/>
              <a:t>kondisi</a:t>
            </a:r>
            <a:r>
              <a:rPr lang="en-ID" dirty="0"/>
              <a:t> </a:t>
            </a:r>
            <a:r>
              <a:rPr lang="en-ID" dirty="0" err="1"/>
              <a:t>ini</a:t>
            </a:r>
            <a:r>
              <a:rPr lang="en-ID" dirty="0"/>
              <a:t> </a:t>
            </a:r>
            <a:r>
              <a:rPr lang="en-ID" dirty="0" err="1"/>
              <a:t>terjadi</a:t>
            </a:r>
            <a:r>
              <a:rPr lang="en-ID" dirty="0"/>
              <a:t> </a:t>
            </a:r>
            <a:r>
              <a:rPr lang="en-ID" dirty="0" err="1"/>
              <a:t>peningkatan</a:t>
            </a:r>
            <a:r>
              <a:rPr lang="en-ID" dirty="0"/>
              <a:t> </a:t>
            </a:r>
            <a:r>
              <a:rPr lang="en-ID" dirty="0" err="1"/>
              <a:t>konsumsi</a:t>
            </a:r>
            <a:r>
              <a:rPr lang="en-ID" dirty="0"/>
              <a:t> </a:t>
            </a:r>
            <a:r>
              <a:rPr lang="en-ID" dirty="0" err="1"/>
              <a:t>energi</a:t>
            </a:r>
            <a:r>
              <a:rPr lang="en-ID" dirty="0"/>
              <a:t> yang </a:t>
            </a:r>
            <a:r>
              <a:rPr lang="en-ID" dirty="0" err="1"/>
              <a:t>disebabkan</a:t>
            </a:r>
            <a:r>
              <a:rPr lang="en-ID" dirty="0"/>
              <a:t> oleh </a:t>
            </a:r>
            <a:r>
              <a:rPr lang="en-ID" dirty="0" err="1"/>
              <a:t>faktor-faktor</a:t>
            </a:r>
            <a:r>
              <a:rPr lang="en-ID" dirty="0"/>
              <a:t> </a:t>
            </a:r>
            <a:r>
              <a:rPr lang="en-ID" dirty="0" err="1"/>
              <a:t>seperti</a:t>
            </a:r>
            <a:r>
              <a:rPr lang="en-ID" dirty="0"/>
              <a:t> </a:t>
            </a:r>
            <a:r>
              <a:rPr lang="en-ID" dirty="0" err="1"/>
              <a:t>demam</a:t>
            </a:r>
            <a:r>
              <a:rPr lang="en-ID" dirty="0"/>
              <a:t>, </a:t>
            </a:r>
            <a:r>
              <a:rPr lang="en-ID" dirty="0" err="1"/>
              <a:t>peningkatan</a:t>
            </a:r>
            <a:r>
              <a:rPr lang="en-ID" dirty="0"/>
              <a:t> </a:t>
            </a:r>
            <a:r>
              <a:rPr lang="en-ID" dirty="0" err="1"/>
              <a:t>kerja</a:t>
            </a:r>
            <a:r>
              <a:rPr lang="en-ID" dirty="0"/>
              <a:t> </a:t>
            </a:r>
            <a:r>
              <a:rPr lang="en-ID" dirty="0" err="1"/>
              <a:t>otot</a:t>
            </a:r>
            <a:r>
              <a:rPr lang="en-ID" dirty="0"/>
              <a:t> -</a:t>
            </a:r>
            <a:r>
              <a:rPr lang="en-ID" dirty="0" err="1"/>
              <a:t>otot</a:t>
            </a:r>
            <a:r>
              <a:rPr lang="en-ID" dirty="0"/>
              <a:t> </a:t>
            </a:r>
            <a:r>
              <a:rPr lang="en-ID" dirty="0" err="1"/>
              <a:t>pernafasan</a:t>
            </a:r>
            <a:r>
              <a:rPr lang="en-ID" dirty="0"/>
              <a:t> </a:t>
            </a:r>
            <a:r>
              <a:rPr lang="en-ID" dirty="0" err="1"/>
              <a:t>serta</a:t>
            </a:r>
            <a:r>
              <a:rPr lang="en-ID" dirty="0"/>
              <a:t> </a:t>
            </a:r>
            <a:r>
              <a:rPr lang="en-ID" dirty="0" err="1"/>
              <a:t>ventilasi</a:t>
            </a:r>
            <a:r>
              <a:rPr lang="en-ID" dirty="0"/>
              <a:t> </a:t>
            </a:r>
            <a:r>
              <a:rPr lang="en-ID" dirty="0" err="1"/>
              <a:t>mekanik</a:t>
            </a:r>
            <a:r>
              <a:rPr lang="en-ID" dirty="0"/>
              <a:t>. </a:t>
            </a:r>
            <a:r>
              <a:rPr lang="en-ID" dirty="0" err="1"/>
              <a:t>Konsumsi</a:t>
            </a:r>
            <a:r>
              <a:rPr lang="en-ID" dirty="0"/>
              <a:t> </a:t>
            </a:r>
            <a:r>
              <a:rPr lang="en-ID" dirty="0" err="1"/>
              <a:t>energi</a:t>
            </a:r>
            <a:r>
              <a:rPr lang="en-ID" dirty="0"/>
              <a:t> yang </a:t>
            </a:r>
            <a:r>
              <a:rPr lang="en-ID" dirty="0" err="1"/>
              <a:t>meningkat</a:t>
            </a:r>
            <a:r>
              <a:rPr lang="en-ID" dirty="0"/>
              <a:t> </a:t>
            </a:r>
            <a:r>
              <a:rPr lang="en-ID" dirty="0" err="1"/>
              <a:t>akan</a:t>
            </a:r>
            <a:r>
              <a:rPr lang="en-ID" dirty="0"/>
              <a:t> </a:t>
            </a:r>
            <a:r>
              <a:rPr lang="en-ID" dirty="0" err="1"/>
              <a:t>meningkatkan</a:t>
            </a:r>
            <a:r>
              <a:rPr lang="en-ID" dirty="0"/>
              <a:t> </a:t>
            </a:r>
            <a:r>
              <a:rPr lang="en-ID" dirty="0" err="1"/>
              <a:t>kebutuhan</a:t>
            </a:r>
            <a:r>
              <a:rPr lang="en-ID" dirty="0"/>
              <a:t> </a:t>
            </a:r>
            <a:r>
              <a:rPr lang="en-ID" dirty="0" err="1"/>
              <a:t>energi</a:t>
            </a:r>
            <a:r>
              <a:rPr lang="en-ID" dirty="0"/>
              <a:t>. Oleh </a:t>
            </a:r>
            <a:r>
              <a:rPr lang="en-ID" dirty="0" err="1"/>
              <a:t>karena</a:t>
            </a:r>
            <a:r>
              <a:rPr lang="en-ID" dirty="0"/>
              <a:t> </a:t>
            </a:r>
            <a:r>
              <a:rPr lang="en-ID" dirty="0" err="1"/>
              <a:t>itu</a:t>
            </a:r>
            <a:r>
              <a:rPr lang="en-ID" dirty="0"/>
              <a:t> </a:t>
            </a:r>
            <a:r>
              <a:rPr lang="en-ID" dirty="0" err="1"/>
              <a:t>kebutuhan</a:t>
            </a:r>
            <a:r>
              <a:rPr lang="en-ID" dirty="0"/>
              <a:t> </a:t>
            </a:r>
            <a:r>
              <a:rPr lang="en-ID" dirty="0" err="1"/>
              <a:t>energi</a:t>
            </a:r>
            <a:r>
              <a:rPr lang="en-ID" dirty="0"/>
              <a:t> </a:t>
            </a:r>
            <a:r>
              <a:rPr lang="en-ID" dirty="0" err="1"/>
              <a:t>untuk</a:t>
            </a:r>
            <a:r>
              <a:rPr lang="en-ID" dirty="0"/>
              <a:t> Orang </a:t>
            </a:r>
            <a:r>
              <a:rPr lang="en-ID" dirty="0" err="1"/>
              <a:t>Dalam</a:t>
            </a:r>
            <a:r>
              <a:rPr lang="en-ID" dirty="0"/>
              <a:t> </a:t>
            </a:r>
            <a:r>
              <a:rPr lang="en-ID" dirty="0" err="1"/>
              <a:t>Pemantauan</a:t>
            </a:r>
            <a:r>
              <a:rPr lang="en-ID" dirty="0"/>
              <a:t> dan </a:t>
            </a:r>
            <a:r>
              <a:rPr lang="en-ID" dirty="0" err="1"/>
              <a:t>Pasien</a:t>
            </a:r>
            <a:r>
              <a:rPr lang="en-ID" dirty="0"/>
              <a:t> </a:t>
            </a:r>
            <a:r>
              <a:rPr lang="en-ID" dirty="0" err="1"/>
              <a:t>Dalam</a:t>
            </a:r>
            <a:r>
              <a:rPr lang="en-ID" dirty="0"/>
              <a:t> </a:t>
            </a:r>
            <a:r>
              <a:rPr lang="en-ID" dirty="0" err="1"/>
              <a:t>Pengawasan</a:t>
            </a:r>
            <a:r>
              <a:rPr lang="en-ID" dirty="0"/>
              <a:t> COVID-19 </a:t>
            </a:r>
            <a:r>
              <a:rPr lang="en-ID" dirty="0" err="1"/>
              <a:t>dapat</a:t>
            </a:r>
            <a:r>
              <a:rPr lang="en-ID" dirty="0"/>
              <a:t> </a:t>
            </a:r>
            <a:r>
              <a:rPr lang="en-ID" dirty="0" err="1"/>
              <a:t>meningkat</a:t>
            </a:r>
            <a:r>
              <a:rPr lang="en-ID" dirty="0"/>
              <a:t> </a:t>
            </a:r>
            <a:r>
              <a:rPr lang="en-ID" dirty="0" err="1"/>
              <a:t>hingga</a:t>
            </a:r>
            <a:r>
              <a:rPr lang="en-ID" dirty="0"/>
              <a:t> 30-35 kcal/kg BB/</a:t>
            </a:r>
            <a:r>
              <a:rPr lang="en-ID" dirty="0" err="1"/>
              <a:t>hari</a:t>
            </a:r>
            <a:r>
              <a:rPr lang="en-ID" dirty="0"/>
              <a:t>.</a:t>
            </a:r>
          </a:p>
          <a:p>
            <a:endParaRPr lang="en-ID" dirty="0"/>
          </a:p>
          <a:p>
            <a:r>
              <a:rPr lang="en-ID" dirty="0" err="1"/>
              <a:t>Untuk</a:t>
            </a:r>
            <a:r>
              <a:rPr lang="en-ID" dirty="0"/>
              <a:t> </a:t>
            </a:r>
            <a:r>
              <a:rPr lang="en-ID" dirty="0" err="1"/>
              <a:t>rekomendasi</a:t>
            </a:r>
            <a:r>
              <a:rPr lang="en-ID" dirty="0"/>
              <a:t> </a:t>
            </a:r>
            <a:r>
              <a:rPr lang="en-ID" dirty="0" err="1"/>
              <a:t>makronutrien</a:t>
            </a:r>
            <a:r>
              <a:rPr lang="en-ID" dirty="0"/>
              <a:t> </a:t>
            </a:r>
            <a:r>
              <a:rPr lang="en-ID" dirty="0" err="1"/>
              <a:t>sendiri</a:t>
            </a:r>
            <a:r>
              <a:rPr lang="en-ID" dirty="0"/>
              <a:t>, </a:t>
            </a:r>
            <a:r>
              <a:rPr lang="en-ID" dirty="0" err="1"/>
              <a:t>komposisi</a:t>
            </a:r>
            <a:r>
              <a:rPr lang="en-ID" dirty="0"/>
              <a:t> yang </a:t>
            </a:r>
            <a:r>
              <a:rPr lang="en-ID" dirty="0" err="1"/>
              <a:t>direkomendasikan</a:t>
            </a:r>
            <a:r>
              <a:rPr lang="en-ID" dirty="0"/>
              <a:t> </a:t>
            </a:r>
            <a:r>
              <a:rPr lang="en-ID" dirty="0" err="1"/>
              <a:t>adalah</a:t>
            </a:r>
            <a:r>
              <a:rPr lang="en-ID" dirty="0"/>
              <a:t> </a:t>
            </a:r>
            <a:r>
              <a:rPr lang="en-ID" dirty="0" err="1"/>
              <a:t>terdiri</a:t>
            </a:r>
            <a:r>
              <a:rPr lang="en-ID" dirty="0"/>
              <a:t> </a:t>
            </a:r>
            <a:r>
              <a:rPr lang="en-ID" dirty="0" err="1"/>
              <a:t>dari</a:t>
            </a:r>
            <a:r>
              <a:rPr lang="en-ID" dirty="0"/>
              <a:t> 50% </a:t>
            </a:r>
            <a:r>
              <a:rPr lang="en-ID" dirty="0" err="1"/>
              <a:t>karbohidrat</a:t>
            </a:r>
            <a:r>
              <a:rPr lang="en-ID" dirty="0"/>
              <a:t>, 25% protein dan 25-30% lemak </a:t>
            </a:r>
            <a:r>
              <a:rPr lang="en-ID" dirty="0" err="1"/>
              <a:t>dari</a:t>
            </a:r>
            <a:r>
              <a:rPr lang="en-ID" dirty="0"/>
              <a:t> total </a:t>
            </a:r>
            <a:r>
              <a:rPr lang="en-ID" dirty="0" err="1"/>
              <a:t>energi</a:t>
            </a:r>
            <a:r>
              <a:rPr lang="en-ID" dirty="0"/>
              <a:t> per </a:t>
            </a:r>
            <a:r>
              <a:rPr lang="en-ID" dirty="0" err="1"/>
              <a:t>hari</a:t>
            </a:r>
            <a:r>
              <a:rPr lang="en-ID" dirty="0"/>
              <a:t>.</a:t>
            </a:r>
          </a:p>
          <a:p>
            <a:endParaRPr lang="en-ID" dirty="0"/>
          </a:p>
          <a:p>
            <a:endParaRPr lang="en-US" dirty="0"/>
          </a:p>
        </p:txBody>
      </p:sp>
      <p:sp>
        <p:nvSpPr>
          <p:cNvPr id="4" name="Slide Number Placeholder 3"/>
          <p:cNvSpPr>
            <a:spLocks noGrp="1"/>
          </p:cNvSpPr>
          <p:nvPr>
            <p:ph type="sldNum" sz="quarter" idx="5"/>
          </p:nvPr>
        </p:nvSpPr>
        <p:spPr/>
        <p:txBody>
          <a:bodyPr/>
          <a:lstStyle/>
          <a:p>
            <a:fld id="{3410117F-5B99-D54C-9106-041FF4B80E1C}" type="slidenum">
              <a:rPr lang="en-US" smtClean="0"/>
              <a:t>20</a:t>
            </a:fld>
            <a:endParaRPr lang="en-US"/>
          </a:p>
        </p:txBody>
      </p:sp>
    </p:spTree>
    <p:extLst>
      <p:ext uri="{BB962C8B-B14F-4D97-AF65-F5344CB8AC3E}">
        <p14:creationId xmlns:p14="http://schemas.microsoft.com/office/powerpoint/2010/main" val="27195137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D" dirty="0"/>
              <a:t>Pada </a:t>
            </a:r>
            <a:r>
              <a:rPr lang="en-ID" dirty="0" err="1"/>
              <a:t>pasien</a:t>
            </a:r>
            <a:r>
              <a:rPr lang="en-ID" dirty="0"/>
              <a:t> COVID-19 </a:t>
            </a:r>
            <a:r>
              <a:rPr lang="en-ID" dirty="0" err="1"/>
              <a:t>terjadi</a:t>
            </a:r>
            <a:r>
              <a:rPr lang="en-ID" dirty="0"/>
              <a:t> </a:t>
            </a:r>
            <a:r>
              <a:rPr lang="en-ID" dirty="0" err="1"/>
              <a:t>peningkatan</a:t>
            </a:r>
            <a:r>
              <a:rPr lang="en-ID" dirty="0"/>
              <a:t> </a:t>
            </a:r>
            <a:r>
              <a:rPr lang="en-ID" dirty="0" err="1"/>
              <a:t>kebutuhan</a:t>
            </a:r>
            <a:r>
              <a:rPr lang="en-ID" dirty="0"/>
              <a:t> vitamin dan trace mineral. </a:t>
            </a:r>
            <a:r>
              <a:rPr lang="en-ID" dirty="0" err="1"/>
              <a:t>Sehingga</a:t>
            </a:r>
            <a:r>
              <a:rPr lang="en-ID" dirty="0"/>
              <a:t> </a:t>
            </a:r>
            <a:r>
              <a:rPr lang="en-ID" dirty="0" err="1"/>
              <a:t>kebutuhan</a:t>
            </a:r>
            <a:r>
              <a:rPr lang="en-ID" dirty="0"/>
              <a:t> </a:t>
            </a:r>
            <a:r>
              <a:rPr lang="en-ID" dirty="0" err="1"/>
              <a:t>mikronutrien</a:t>
            </a:r>
            <a:r>
              <a:rPr lang="en-ID" dirty="0"/>
              <a:t> </a:t>
            </a:r>
            <a:r>
              <a:rPr lang="en-ID" dirty="0" err="1"/>
              <a:t>ini</a:t>
            </a:r>
            <a:r>
              <a:rPr lang="en-ID" dirty="0"/>
              <a:t> </a:t>
            </a:r>
            <a:r>
              <a:rPr lang="en-ID" dirty="0" err="1"/>
              <a:t>tidak</a:t>
            </a:r>
            <a:r>
              <a:rPr lang="en-ID" dirty="0"/>
              <a:t> </a:t>
            </a:r>
            <a:r>
              <a:rPr lang="en-ID" dirty="0" err="1"/>
              <a:t>kalah</a:t>
            </a:r>
            <a:r>
              <a:rPr lang="en-ID" dirty="0"/>
              <a:t> </a:t>
            </a:r>
            <a:r>
              <a:rPr lang="en-ID" dirty="0" err="1"/>
              <a:t>penting</a:t>
            </a:r>
            <a:r>
              <a:rPr lang="en-ID" dirty="0"/>
              <a:t> </a:t>
            </a:r>
            <a:r>
              <a:rPr lang="en-ID" dirty="0" err="1"/>
              <a:t>untuk</a:t>
            </a:r>
            <a:r>
              <a:rPr lang="en-ID" dirty="0"/>
              <a:t> </a:t>
            </a:r>
            <a:r>
              <a:rPr lang="en-ID" dirty="0" err="1"/>
              <a:t>diperhatikan</a:t>
            </a:r>
            <a:r>
              <a:rPr lang="en-ID" dirty="0"/>
              <a:t> di era new normal </a:t>
            </a:r>
            <a:r>
              <a:rPr lang="en-ID" dirty="0" err="1"/>
              <a:t>ini</a:t>
            </a:r>
            <a:r>
              <a:rPr lang="en-ID" dirty="0"/>
              <a:t>.</a:t>
            </a:r>
          </a:p>
          <a:p>
            <a:endParaRPr lang="en-ID" dirty="0"/>
          </a:p>
          <a:p>
            <a:r>
              <a:rPr lang="en-ID" dirty="0"/>
              <a:t>Yang </a:t>
            </a:r>
            <a:r>
              <a:rPr lang="en-ID" dirty="0" err="1"/>
              <a:t>pertama</a:t>
            </a:r>
            <a:r>
              <a:rPr lang="en-ID" dirty="0"/>
              <a:t> </a:t>
            </a:r>
            <a:r>
              <a:rPr lang="en-ID" dirty="0" err="1"/>
              <a:t>adalah</a:t>
            </a:r>
            <a:r>
              <a:rPr lang="en-ID" dirty="0"/>
              <a:t> vitamin B1, B6 dan B12 yang </a:t>
            </a:r>
            <a:r>
              <a:rPr lang="en-ID" dirty="0" err="1"/>
              <a:t>berfungsi</a:t>
            </a:r>
            <a:r>
              <a:rPr lang="en-ID" dirty="0"/>
              <a:t> </a:t>
            </a:r>
            <a:r>
              <a:rPr lang="en-ID" dirty="0" err="1"/>
              <a:t>untuk</a:t>
            </a:r>
            <a:r>
              <a:rPr lang="en-ID" dirty="0"/>
              <a:t> </a:t>
            </a:r>
            <a:r>
              <a:rPr lang="en-ID" dirty="0" err="1"/>
              <a:t>menjaga</a:t>
            </a:r>
            <a:r>
              <a:rPr lang="en-ID" dirty="0"/>
              <a:t> </a:t>
            </a:r>
            <a:r>
              <a:rPr lang="en-ID" dirty="0" err="1"/>
              <a:t>kesehatan</a:t>
            </a:r>
            <a:r>
              <a:rPr lang="en-ID" dirty="0"/>
              <a:t> system </a:t>
            </a:r>
            <a:r>
              <a:rPr lang="en-ID" dirty="0" err="1"/>
              <a:t>saraf</a:t>
            </a:r>
            <a:r>
              <a:rPr lang="en-ID" dirty="0"/>
              <a:t>, </a:t>
            </a:r>
            <a:r>
              <a:rPr lang="en-ID" dirty="0" err="1"/>
              <a:t>berperan</a:t>
            </a:r>
            <a:r>
              <a:rPr lang="en-ID" dirty="0"/>
              <a:t> </a:t>
            </a:r>
            <a:r>
              <a:rPr lang="en-ID" dirty="0" err="1"/>
              <a:t>penting</a:t>
            </a:r>
            <a:r>
              <a:rPr lang="en-ID" dirty="0"/>
              <a:t> </a:t>
            </a:r>
            <a:r>
              <a:rPr lang="en-ID" dirty="0" err="1"/>
              <a:t>dalam</a:t>
            </a:r>
            <a:r>
              <a:rPr lang="en-ID" dirty="0"/>
              <a:t> </a:t>
            </a:r>
            <a:r>
              <a:rPr lang="en-ID" dirty="0" err="1"/>
              <a:t>pembentukan</a:t>
            </a:r>
            <a:r>
              <a:rPr lang="en-ID" dirty="0"/>
              <a:t> </a:t>
            </a:r>
            <a:r>
              <a:rPr lang="en-ID" dirty="0" err="1"/>
              <a:t>energi</a:t>
            </a:r>
            <a:r>
              <a:rPr lang="en-ID" dirty="0"/>
              <a:t>, </a:t>
            </a:r>
            <a:r>
              <a:rPr lang="en-ID" dirty="0" err="1"/>
              <a:t>membantu</a:t>
            </a:r>
            <a:r>
              <a:rPr lang="en-ID" dirty="0"/>
              <a:t> </a:t>
            </a:r>
            <a:r>
              <a:rPr lang="en-ID" dirty="0" err="1"/>
              <a:t>mengedarkan</a:t>
            </a:r>
            <a:r>
              <a:rPr lang="en-ID" dirty="0"/>
              <a:t> </a:t>
            </a:r>
            <a:r>
              <a:rPr lang="en-ID" dirty="0" err="1"/>
              <a:t>oksigen</a:t>
            </a:r>
            <a:r>
              <a:rPr lang="en-ID" dirty="0"/>
              <a:t> </a:t>
            </a:r>
            <a:r>
              <a:rPr lang="en-ID" dirty="0" err="1"/>
              <a:t>ke</a:t>
            </a:r>
            <a:r>
              <a:rPr lang="en-ID" dirty="0"/>
              <a:t> </a:t>
            </a:r>
            <a:r>
              <a:rPr lang="en-ID" dirty="0" err="1"/>
              <a:t>seluruh</a:t>
            </a:r>
            <a:r>
              <a:rPr lang="en-ID" dirty="0"/>
              <a:t> </a:t>
            </a:r>
            <a:r>
              <a:rPr lang="en-ID" dirty="0" err="1"/>
              <a:t>tubuh</a:t>
            </a:r>
            <a:r>
              <a:rPr lang="en-ID" dirty="0"/>
              <a:t> dan </a:t>
            </a:r>
            <a:r>
              <a:rPr lang="en-ID" dirty="0" err="1"/>
              <a:t>pembuatan</a:t>
            </a:r>
            <a:r>
              <a:rPr lang="en-ID" dirty="0"/>
              <a:t> </a:t>
            </a:r>
            <a:r>
              <a:rPr lang="en-ID" dirty="0" err="1"/>
              <a:t>sel</a:t>
            </a:r>
            <a:r>
              <a:rPr lang="en-ID" dirty="0"/>
              <a:t> </a:t>
            </a:r>
            <a:r>
              <a:rPr lang="en-ID" dirty="0" err="1"/>
              <a:t>darah</a:t>
            </a:r>
            <a:r>
              <a:rPr lang="en-ID" dirty="0"/>
              <a:t> </a:t>
            </a:r>
            <a:r>
              <a:rPr lang="en-ID" dirty="0" err="1"/>
              <a:t>merah</a:t>
            </a:r>
            <a:r>
              <a:rPr lang="en-ID" dirty="0"/>
              <a:t>. </a:t>
            </a:r>
            <a:r>
              <a:rPr lang="en-ID" dirty="0" err="1"/>
              <a:t>Tubuh</a:t>
            </a:r>
            <a:r>
              <a:rPr lang="en-ID" dirty="0"/>
              <a:t> </a:t>
            </a:r>
            <a:r>
              <a:rPr lang="en-ID" dirty="0" err="1"/>
              <a:t>kita</a:t>
            </a:r>
            <a:r>
              <a:rPr lang="en-ID" dirty="0"/>
              <a:t> </a:t>
            </a:r>
            <a:r>
              <a:rPr lang="en-ID" dirty="0" err="1"/>
              <a:t>tidak</a:t>
            </a:r>
            <a:r>
              <a:rPr lang="en-ID" dirty="0"/>
              <a:t> </a:t>
            </a:r>
            <a:r>
              <a:rPr lang="en-ID" dirty="0" err="1"/>
              <a:t>dapat</a:t>
            </a:r>
            <a:r>
              <a:rPr lang="en-ID" dirty="0"/>
              <a:t> </a:t>
            </a:r>
            <a:r>
              <a:rPr lang="en-ID" dirty="0" err="1"/>
              <a:t>memproduksi</a:t>
            </a:r>
            <a:r>
              <a:rPr lang="en-ID" dirty="0"/>
              <a:t> vitamin B, </a:t>
            </a:r>
            <a:r>
              <a:rPr lang="en-ID" dirty="0" err="1"/>
              <a:t>sehingga</a:t>
            </a:r>
            <a:r>
              <a:rPr lang="en-ID" dirty="0"/>
              <a:t> </a:t>
            </a:r>
            <a:r>
              <a:rPr lang="en-ID" dirty="0" err="1"/>
              <a:t>tubuh</a:t>
            </a:r>
            <a:r>
              <a:rPr lang="en-ID" dirty="0"/>
              <a:t> </a:t>
            </a:r>
            <a:r>
              <a:rPr lang="en-ID" dirty="0" err="1"/>
              <a:t>membutuhkan</a:t>
            </a:r>
            <a:r>
              <a:rPr lang="en-ID" dirty="0"/>
              <a:t> </a:t>
            </a:r>
            <a:r>
              <a:rPr lang="en-ID" dirty="0" err="1"/>
              <a:t>asupan</a:t>
            </a:r>
            <a:r>
              <a:rPr lang="en-ID" dirty="0"/>
              <a:t> vitamin B </a:t>
            </a:r>
            <a:r>
              <a:rPr lang="en-ID" dirty="0" err="1"/>
              <a:t>dari</a:t>
            </a:r>
            <a:r>
              <a:rPr lang="en-ID" dirty="0"/>
              <a:t> </a:t>
            </a:r>
            <a:r>
              <a:rPr lang="en-ID" dirty="0" err="1"/>
              <a:t>makanan</a:t>
            </a:r>
            <a:r>
              <a:rPr lang="en-ID" dirty="0"/>
              <a:t> </a:t>
            </a:r>
            <a:r>
              <a:rPr lang="en-ID" dirty="0" err="1"/>
              <a:t>maupun</a:t>
            </a:r>
            <a:r>
              <a:rPr lang="en-ID" dirty="0"/>
              <a:t> </a:t>
            </a:r>
            <a:r>
              <a:rPr lang="en-ID" dirty="0" err="1"/>
              <a:t>suplementasi</a:t>
            </a:r>
            <a:r>
              <a:rPr lang="en-ID" dirty="0"/>
              <a:t> vitamin B.</a:t>
            </a:r>
          </a:p>
          <a:p>
            <a:endParaRPr lang="en-ID" dirty="0"/>
          </a:p>
          <a:p>
            <a:r>
              <a:rPr lang="en-ID" dirty="0"/>
              <a:t>Vitamin C </a:t>
            </a:r>
            <a:r>
              <a:rPr lang="en-ID" dirty="0" err="1"/>
              <a:t>merupakan</a:t>
            </a:r>
            <a:r>
              <a:rPr lang="en-ID" dirty="0"/>
              <a:t> vitamin </a:t>
            </a:r>
            <a:r>
              <a:rPr lang="en-ID" dirty="0" err="1"/>
              <a:t>larut</a:t>
            </a:r>
            <a:r>
              <a:rPr lang="en-ID" dirty="0"/>
              <a:t> air yang </a:t>
            </a:r>
            <a:r>
              <a:rPr lang="en-ID" dirty="0" err="1"/>
              <a:t>berfungsi</a:t>
            </a:r>
            <a:r>
              <a:rPr lang="en-ID" dirty="0"/>
              <a:t> </a:t>
            </a:r>
            <a:r>
              <a:rPr lang="en-ID" dirty="0" err="1"/>
              <a:t>meningkatkan</a:t>
            </a:r>
            <a:r>
              <a:rPr lang="en-ID" dirty="0"/>
              <a:t> </a:t>
            </a:r>
            <a:r>
              <a:rPr lang="en-ID" dirty="0" err="1"/>
              <a:t>daya</a:t>
            </a:r>
            <a:r>
              <a:rPr lang="en-ID" dirty="0"/>
              <a:t> </a:t>
            </a:r>
            <a:r>
              <a:rPr lang="en-ID" dirty="0" err="1"/>
              <a:t>tahan</a:t>
            </a:r>
            <a:r>
              <a:rPr lang="en-ID" dirty="0"/>
              <a:t> </a:t>
            </a:r>
            <a:r>
              <a:rPr lang="en-ID" dirty="0" err="1"/>
              <a:t>tubuh</a:t>
            </a:r>
            <a:r>
              <a:rPr lang="en-ID" dirty="0"/>
              <a:t>, </a:t>
            </a:r>
            <a:r>
              <a:rPr lang="en-ID" dirty="0" err="1"/>
              <a:t>melindungi</a:t>
            </a:r>
            <a:r>
              <a:rPr lang="en-ID" dirty="0"/>
              <a:t> </a:t>
            </a:r>
            <a:r>
              <a:rPr lang="en-ID" dirty="0" err="1"/>
              <a:t>sel</a:t>
            </a:r>
            <a:r>
              <a:rPr lang="en-ID" dirty="0"/>
              <a:t> </a:t>
            </a:r>
            <a:r>
              <a:rPr lang="en-ID" dirty="0" err="1"/>
              <a:t>tubuh</a:t>
            </a:r>
            <a:r>
              <a:rPr lang="en-ID" dirty="0"/>
              <a:t> </a:t>
            </a:r>
            <a:r>
              <a:rPr lang="en-ID" dirty="0" err="1"/>
              <a:t>dari</a:t>
            </a:r>
            <a:r>
              <a:rPr lang="en-ID" dirty="0"/>
              <a:t> </a:t>
            </a:r>
            <a:r>
              <a:rPr lang="en-ID" dirty="0" err="1"/>
              <a:t>kerusakan</a:t>
            </a:r>
            <a:r>
              <a:rPr lang="en-ID" dirty="0"/>
              <a:t> dan </a:t>
            </a:r>
            <a:r>
              <a:rPr lang="en-ID" dirty="0" err="1"/>
              <a:t>membantu</a:t>
            </a:r>
            <a:r>
              <a:rPr lang="en-ID" dirty="0"/>
              <a:t> </a:t>
            </a:r>
            <a:r>
              <a:rPr lang="en-ID" dirty="0" err="1"/>
              <a:t>penyerapan</a:t>
            </a:r>
            <a:r>
              <a:rPr lang="en-ID" dirty="0"/>
              <a:t> </a:t>
            </a:r>
            <a:r>
              <a:rPr lang="en-ID" dirty="0" err="1"/>
              <a:t>zat</a:t>
            </a:r>
            <a:r>
              <a:rPr lang="en-ID" dirty="0"/>
              <a:t> </a:t>
            </a:r>
            <a:r>
              <a:rPr lang="en-ID" dirty="0" err="1"/>
              <a:t>besi</a:t>
            </a:r>
            <a:r>
              <a:rPr lang="en-ID" dirty="0"/>
              <a:t>. </a:t>
            </a:r>
            <a:r>
              <a:rPr lang="en-ID" dirty="0" err="1"/>
              <a:t>Anjuran</a:t>
            </a:r>
            <a:r>
              <a:rPr lang="en-ID" dirty="0"/>
              <a:t> vitamin C yang </a:t>
            </a:r>
            <a:r>
              <a:rPr lang="en-ID" dirty="0" err="1"/>
              <a:t>dibutuhkan</a:t>
            </a:r>
            <a:r>
              <a:rPr lang="en-ID" dirty="0"/>
              <a:t> </a:t>
            </a:r>
            <a:r>
              <a:rPr lang="en-ID" dirty="0" err="1"/>
              <a:t>dalam</a:t>
            </a:r>
            <a:r>
              <a:rPr lang="en-ID" dirty="0"/>
              <a:t> </a:t>
            </a:r>
            <a:r>
              <a:rPr lang="en-ID" dirty="0" err="1"/>
              <a:t>tubuh</a:t>
            </a:r>
            <a:r>
              <a:rPr lang="en-ID" dirty="0"/>
              <a:t> </a:t>
            </a:r>
            <a:r>
              <a:rPr lang="en-ID" dirty="0" err="1"/>
              <a:t>umumnya</a:t>
            </a:r>
            <a:r>
              <a:rPr lang="en-ID" dirty="0"/>
              <a:t> </a:t>
            </a:r>
            <a:r>
              <a:rPr lang="en-ID" dirty="0" err="1"/>
              <a:t>dapat</a:t>
            </a:r>
            <a:r>
              <a:rPr lang="en-ID" dirty="0"/>
              <a:t> </a:t>
            </a:r>
            <a:r>
              <a:rPr lang="en-ID" dirty="0" err="1"/>
              <a:t>dicapai</a:t>
            </a:r>
            <a:r>
              <a:rPr lang="en-ID" dirty="0"/>
              <a:t> </a:t>
            </a:r>
            <a:r>
              <a:rPr lang="en-ID" dirty="0" err="1"/>
              <a:t>dengan</a:t>
            </a:r>
            <a:r>
              <a:rPr lang="en-ID" dirty="0"/>
              <a:t> </a:t>
            </a:r>
            <a:r>
              <a:rPr lang="en-ID" dirty="0" err="1"/>
              <a:t>mengkonsumsi</a:t>
            </a:r>
            <a:r>
              <a:rPr lang="en-ID" dirty="0"/>
              <a:t> </a:t>
            </a:r>
            <a:r>
              <a:rPr lang="en-ID" dirty="0" err="1"/>
              <a:t>makanan</a:t>
            </a:r>
            <a:r>
              <a:rPr lang="en-ID" dirty="0"/>
              <a:t> yang </a:t>
            </a:r>
            <a:r>
              <a:rPr lang="en-ID" dirty="0" err="1"/>
              <a:t>bervariasi</a:t>
            </a:r>
            <a:r>
              <a:rPr lang="en-ID" dirty="0"/>
              <a:t> </a:t>
            </a:r>
            <a:r>
              <a:rPr lang="en-ID" dirty="0" err="1"/>
              <a:t>seperti</a:t>
            </a:r>
            <a:r>
              <a:rPr lang="en-ID" dirty="0"/>
              <a:t> </a:t>
            </a:r>
            <a:r>
              <a:rPr lang="en-ID" dirty="0" err="1"/>
              <a:t>buah-buahan</a:t>
            </a:r>
            <a:r>
              <a:rPr lang="en-ID" dirty="0"/>
              <a:t> dan </a:t>
            </a:r>
            <a:r>
              <a:rPr lang="en-ID" dirty="0" err="1"/>
              <a:t>sayuran</a:t>
            </a:r>
            <a:r>
              <a:rPr lang="en-ID" dirty="0"/>
              <a:t>.</a:t>
            </a:r>
          </a:p>
          <a:p>
            <a:endParaRPr lang="en-ID" dirty="0"/>
          </a:p>
          <a:p>
            <a:r>
              <a:rPr lang="en-ID" dirty="0"/>
              <a:t>Vitamin D </a:t>
            </a:r>
            <a:r>
              <a:rPr lang="en-ID" dirty="0" err="1"/>
              <a:t>merupakan</a:t>
            </a:r>
            <a:r>
              <a:rPr lang="en-ID" dirty="0"/>
              <a:t> vitamin yang </a:t>
            </a:r>
            <a:r>
              <a:rPr lang="en-ID" dirty="0" err="1"/>
              <a:t>dapat</a:t>
            </a:r>
            <a:r>
              <a:rPr lang="en-ID" dirty="0"/>
              <a:t> </a:t>
            </a:r>
            <a:r>
              <a:rPr lang="en-ID" dirty="0" err="1"/>
              <a:t>diproduksi</a:t>
            </a:r>
            <a:r>
              <a:rPr lang="en-ID" dirty="0"/>
              <a:t> oleh </a:t>
            </a:r>
            <a:r>
              <a:rPr lang="en-ID" dirty="0" err="1"/>
              <a:t>tubuh</a:t>
            </a:r>
            <a:r>
              <a:rPr lang="en-ID" dirty="0"/>
              <a:t> </a:t>
            </a:r>
            <a:r>
              <a:rPr lang="en-ID" dirty="0" err="1"/>
              <a:t>dari</a:t>
            </a:r>
            <a:r>
              <a:rPr lang="en-ID" dirty="0"/>
              <a:t> </a:t>
            </a:r>
            <a:r>
              <a:rPr lang="en-ID" dirty="0" err="1"/>
              <a:t>sinar</a:t>
            </a:r>
            <a:r>
              <a:rPr lang="en-ID" dirty="0"/>
              <a:t> </a:t>
            </a:r>
            <a:r>
              <a:rPr lang="en-ID" dirty="0" err="1"/>
              <a:t>matahari</a:t>
            </a:r>
            <a:r>
              <a:rPr lang="en-ID" dirty="0"/>
              <a:t> yang </a:t>
            </a:r>
            <a:r>
              <a:rPr lang="en-ID" dirty="0" err="1"/>
              <a:t>diserap</a:t>
            </a:r>
            <a:r>
              <a:rPr lang="en-ID" dirty="0"/>
              <a:t> oleh </a:t>
            </a:r>
            <a:r>
              <a:rPr lang="en-ID" dirty="0" err="1"/>
              <a:t>kulit</a:t>
            </a:r>
            <a:r>
              <a:rPr lang="en-ID" dirty="0"/>
              <a:t>, </a:t>
            </a:r>
            <a:r>
              <a:rPr lang="en-ID" dirty="0" err="1"/>
              <a:t>Namun</a:t>
            </a:r>
            <a:r>
              <a:rPr lang="en-ID" dirty="0"/>
              <a:t> </a:t>
            </a:r>
            <a:r>
              <a:rPr lang="en-ID" dirty="0" err="1"/>
              <a:t>seperti</a:t>
            </a:r>
            <a:r>
              <a:rPr lang="en-ID" dirty="0"/>
              <a:t> yang </a:t>
            </a:r>
            <a:r>
              <a:rPr lang="en-ID" dirty="0" err="1"/>
              <a:t>kita</a:t>
            </a:r>
            <a:r>
              <a:rPr lang="en-ID" dirty="0"/>
              <a:t> tau, </a:t>
            </a:r>
            <a:r>
              <a:rPr lang="en-ID" dirty="0" err="1"/>
              <a:t>paparan</a:t>
            </a:r>
            <a:r>
              <a:rPr lang="en-ID" dirty="0"/>
              <a:t> </a:t>
            </a:r>
            <a:r>
              <a:rPr lang="en-ID" dirty="0" err="1"/>
              <a:t>sinar</a:t>
            </a:r>
            <a:r>
              <a:rPr lang="en-ID" dirty="0"/>
              <a:t> </a:t>
            </a:r>
            <a:r>
              <a:rPr lang="en-ID" dirty="0" err="1"/>
              <a:t>matahari</a:t>
            </a:r>
            <a:r>
              <a:rPr lang="en-ID" dirty="0"/>
              <a:t> </a:t>
            </a:r>
            <a:r>
              <a:rPr lang="en-ID" dirty="0" err="1"/>
              <a:t>saat</a:t>
            </a:r>
            <a:r>
              <a:rPr lang="en-ID" dirty="0"/>
              <a:t> </a:t>
            </a:r>
            <a:r>
              <a:rPr lang="en-ID" dirty="0" err="1"/>
              <a:t>musim</a:t>
            </a:r>
            <a:r>
              <a:rPr lang="en-ID" dirty="0"/>
              <a:t> </a:t>
            </a:r>
            <a:r>
              <a:rPr lang="en-ID" dirty="0" err="1"/>
              <a:t>dingin</a:t>
            </a:r>
            <a:r>
              <a:rPr lang="en-ID" dirty="0"/>
              <a:t> </a:t>
            </a:r>
            <a:r>
              <a:rPr lang="en-ID" dirty="0" err="1"/>
              <a:t>berkurang</a:t>
            </a:r>
            <a:r>
              <a:rPr lang="en-ID" dirty="0"/>
              <a:t>. Oleh </a:t>
            </a:r>
            <a:r>
              <a:rPr lang="en-ID" dirty="0" err="1"/>
              <a:t>karena</a:t>
            </a:r>
            <a:r>
              <a:rPr lang="en-ID" dirty="0"/>
              <a:t> </a:t>
            </a:r>
            <a:r>
              <a:rPr lang="en-ID" dirty="0" err="1"/>
              <a:t>itu</a:t>
            </a:r>
            <a:r>
              <a:rPr lang="en-ID" dirty="0"/>
              <a:t> </a:t>
            </a:r>
            <a:r>
              <a:rPr lang="en-ID" dirty="0" err="1"/>
              <a:t>suplementasi</a:t>
            </a:r>
            <a:r>
              <a:rPr lang="en-ID" dirty="0"/>
              <a:t> vitamin D </a:t>
            </a:r>
            <a:r>
              <a:rPr lang="en-ID" dirty="0" err="1"/>
              <a:t>dengan</a:t>
            </a:r>
            <a:r>
              <a:rPr lang="en-ID" dirty="0"/>
              <a:t> </a:t>
            </a:r>
            <a:r>
              <a:rPr lang="en-ID" dirty="0" err="1"/>
              <a:t>dosis</a:t>
            </a:r>
            <a:r>
              <a:rPr lang="en-ID" dirty="0"/>
              <a:t> </a:t>
            </a:r>
            <a:r>
              <a:rPr lang="en-ID" dirty="0" err="1"/>
              <a:t>antara</a:t>
            </a:r>
            <a:r>
              <a:rPr lang="en-ID" dirty="0"/>
              <a:t> 600-800 international unit/</a:t>
            </a:r>
            <a:r>
              <a:rPr lang="en-ID" dirty="0" err="1"/>
              <a:t>hari</a:t>
            </a:r>
            <a:r>
              <a:rPr lang="en-ID" dirty="0"/>
              <a:t> </a:t>
            </a:r>
            <a:r>
              <a:rPr lang="en-ID" dirty="0" err="1"/>
              <a:t>bersamaan</a:t>
            </a:r>
            <a:r>
              <a:rPr lang="en-ID" dirty="0"/>
              <a:t> </a:t>
            </a:r>
            <a:r>
              <a:rPr lang="en-ID" dirty="0" err="1"/>
              <a:t>dengan</a:t>
            </a:r>
            <a:r>
              <a:rPr lang="en-ID" dirty="0"/>
              <a:t> </a:t>
            </a:r>
            <a:r>
              <a:rPr lang="en-ID" dirty="0" err="1"/>
              <a:t>konsumsi</a:t>
            </a:r>
            <a:r>
              <a:rPr lang="en-ID" dirty="0"/>
              <a:t> </a:t>
            </a:r>
            <a:r>
              <a:rPr lang="en-ID" dirty="0" err="1"/>
              <a:t>kalsium</a:t>
            </a:r>
            <a:r>
              <a:rPr lang="en-ID" dirty="0"/>
              <a:t> </a:t>
            </a:r>
            <a:r>
              <a:rPr lang="en-ID" dirty="0" err="1"/>
              <a:t>dibutuhkan</a:t>
            </a:r>
            <a:r>
              <a:rPr lang="en-ID" dirty="0"/>
              <a:t> </a:t>
            </a:r>
            <a:r>
              <a:rPr lang="en-ID" dirty="0" err="1"/>
              <a:t>untuk</a:t>
            </a:r>
            <a:r>
              <a:rPr lang="en-ID" dirty="0"/>
              <a:t> </a:t>
            </a:r>
            <a:r>
              <a:rPr lang="en-ID" dirty="0" err="1"/>
              <a:t>menjaga</a:t>
            </a:r>
            <a:r>
              <a:rPr lang="en-ID" dirty="0"/>
              <a:t> </a:t>
            </a:r>
            <a:r>
              <a:rPr lang="en-ID" dirty="0" err="1"/>
              <a:t>kesehatan</a:t>
            </a:r>
            <a:r>
              <a:rPr lang="en-ID" dirty="0"/>
              <a:t> </a:t>
            </a:r>
            <a:r>
              <a:rPr lang="en-ID" dirty="0" err="1"/>
              <a:t>tulang</a:t>
            </a:r>
            <a:r>
              <a:rPr lang="en-ID" dirty="0"/>
              <a:t>.</a:t>
            </a:r>
          </a:p>
          <a:p>
            <a:endParaRPr lang="en-ID" dirty="0"/>
          </a:p>
          <a:p>
            <a:r>
              <a:rPr lang="en-ID" dirty="0"/>
              <a:t>Vitamin E, Zinc, Magnesium dan  </a:t>
            </a:r>
            <a:r>
              <a:rPr lang="en-ID" sz="1200" b="0" i="0" kern="1200" dirty="0">
                <a:solidFill>
                  <a:schemeClr val="tx1"/>
                </a:solidFill>
                <a:effectLst/>
                <a:latin typeface="+mn-lt"/>
                <a:ea typeface="+mn-ea"/>
                <a:cs typeface="+mn-cs"/>
              </a:rPr>
              <a:t>Selenium juga </a:t>
            </a:r>
            <a:r>
              <a:rPr lang="en-ID" sz="1200" b="0" i="0" kern="1200" dirty="0" err="1">
                <a:solidFill>
                  <a:schemeClr val="tx1"/>
                </a:solidFill>
                <a:effectLst/>
                <a:latin typeface="+mn-lt"/>
                <a:ea typeface="+mn-ea"/>
                <a:cs typeface="+mn-cs"/>
              </a:rPr>
              <a:t>dibutuhkan</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sebagai</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antioksidan</a:t>
            </a:r>
            <a:r>
              <a:rPr lang="en-ID" sz="1200" b="0" i="0" kern="1200" dirty="0">
                <a:solidFill>
                  <a:schemeClr val="tx1"/>
                </a:solidFill>
                <a:effectLst/>
                <a:latin typeface="+mn-lt"/>
                <a:ea typeface="+mn-ea"/>
                <a:cs typeface="+mn-cs"/>
              </a:rPr>
              <a:t> dan </a:t>
            </a:r>
            <a:r>
              <a:rPr lang="en-ID" sz="1200" b="0" i="0" kern="1200" dirty="0" err="1">
                <a:solidFill>
                  <a:schemeClr val="tx1"/>
                </a:solidFill>
                <a:effectLst/>
                <a:latin typeface="+mn-lt"/>
                <a:ea typeface="+mn-ea"/>
                <a:cs typeface="+mn-cs"/>
              </a:rPr>
              <a:t>penting</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untuk</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menjaga</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kekebalan</a:t>
            </a:r>
            <a:r>
              <a:rPr lang="en-ID" sz="1200" b="0" i="0" kern="1200" dirty="0">
                <a:solidFill>
                  <a:schemeClr val="tx1"/>
                </a:solidFill>
                <a:effectLst/>
                <a:latin typeface="+mn-lt"/>
                <a:ea typeface="+mn-ea"/>
                <a:cs typeface="+mn-cs"/>
              </a:rPr>
              <a:t> </a:t>
            </a:r>
            <a:r>
              <a:rPr lang="en-ID" sz="1200" b="0" i="0" kern="1200" dirty="0" err="1">
                <a:solidFill>
                  <a:schemeClr val="tx1"/>
                </a:solidFill>
                <a:effectLst/>
                <a:latin typeface="+mn-lt"/>
                <a:ea typeface="+mn-ea"/>
                <a:cs typeface="+mn-cs"/>
              </a:rPr>
              <a:t>tubuh</a:t>
            </a:r>
            <a:r>
              <a:rPr lang="en-ID" sz="1200" b="0" i="0" kern="1200" dirty="0">
                <a:solidFill>
                  <a:schemeClr val="tx1"/>
                </a:solidFill>
                <a:effectLst/>
                <a:latin typeface="+mn-lt"/>
                <a:ea typeface="+mn-ea"/>
                <a:cs typeface="+mn-cs"/>
              </a:rPr>
              <a:t> yang optimal.</a:t>
            </a:r>
            <a:endParaRPr lang="en-ID" dirty="0"/>
          </a:p>
          <a:p>
            <a:endParaRPr lang="en-ID" dirty="0"/>
          </a:p>
          <a:p>
            <a:endParaRPr lang="en-ID" sz="1200" kern="1200" dirty="0">
              <a:solidFill>
                <a:schemeClr val="tx1"/>
              </a:solidFill>
              <a:effectLst/>
              <a:latin typeface="+mn-lt"/>
              <a:ea typeface="+mn-ea"/>
              <a:cs typeface="+mn-cs"/>
            </a:endParaRPr>
          </a:p>
          <a:p>
            <a:endParaRPr lang="en-ID" sz="1200" kern="1200" dirty="0">
              <a:solidFill>
                <a:schemeClr val="tx1"/>
              </a:solidFill>
              <a:effectLst/>
              <a:latin typeface="+mn-lt"/>
              <a:ea typeface="+mn-ea"/>
              <a:cs typeface="+mn-cs"/>
            </a:endParaRPr>
          </a:p>
          <a:p>
            <a:endParaRPr lang="en-ID"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410117F-5B99-D54C-9106-041FF4B80E1C}" type="slidenum">
              <a:rPr lang="en-US" smtClean="0"/>
              <a:t>21</a:t>
            </a:fld>
            <a:endParaRPr lang="en-US"/>
          </a:p>
        </p:txBody>
      </p:sp>
    </p:spTree>
    <p:extLst>
      <p:ext uri="{BB962C8B-B14F-4D97-AF65-F5344CB8AC3E}">
        <p14:creationId xmlns:p14="http://schemas.microsoft.com/office/powerpoint/2010/main" val="6861879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sz="1200" kern="1200" dirty="0">
              <a:solidFill>
                <a:schemeClr val="tx1"/>
              </a:solidFill>
              <a:effectLst/>
              <a:latin typeface="+mn-lt"/>
              <a:ea typeface="+mn-ea"/>
              <a:cs typeface="+mn-cs"/>
            </a:endParaRPr>
          </a:p>
          <a:p>
            <a:r>
              <a:rPr lang="en-ID" sz="1200" kern="1200" dirty="0">
                <a:solidFill>
                  <a:schemeClr val="tx1"/>
                </a:solidFill>
                <a:effectLst/>
                <a:latin typeface="+mn-lt"/>
                <a:ea typeface="+mn-ea"/>
                <a:cs typeface="+mn-cs"/>
              </a:rPr>
              <a:t>Many things in life tend to go more smoothly when you take time to plan ahead. When making lifestyle changes, the more organised you are, the easier it is to succeed. Otherwise, you are more likely to slip back into old habits - just because it requires less effort. When you have healthy meals and snacks planned and prepared ahead of time, you are more likely to stick with them.</a:t>
            </a:r>
          </a:p>
          <a:p>
            <a:endParaRPr lang="en-ID" sz="1200" kern="1200" dirty="0">
              <a:solidFill>
                <a:schemeClr val="tx1"/>
              </a:solidFill>
              <a:effectLst/>
              <a:latin typeface="+mn-lt"/>
              <a:ea typeface="+mn-ea"/>
              <a:cs typeface="+mn-cs"/>
            </a:endParaRPr>
          </a:p>
          <a:p>
            <a:r>
              <a:rPr lang="en-ID" sz="1200" kern="1200" dirty="0">
                <a:solidFill>
                  <a:schemeClr val="tx1"/>
                </a:solidFill>
                <a:effectLst/>
                <a:latin typeface="+mn-lt"/>
                <a:ea typeface="+mn-ea"/>
                <a:cs typeface="+mn-cs"/>
              </a:rPr>
              <a:t>When you are tired, you are more likely to reach for high calorie foods and drinks such as energy drinks, coffees, chocolates, confectionery, etc. When you stay up late, this gives you more time to snack. Shift workers should try to maintain a healthy eating pattern without long gaps between meals. Packing healthy meals and snacks may help to avoid ‘quick fix’ unhealthy choices.</a:t>
            </a:r>
          </a:p>
          <a:p>
            <a:endParaRPr lang="en-ID" sz="1200" kern="1200" dirty="0">
              <a:solidFill>
                <a:schemeClr val="tx1"/>
              </a:solidFill>
              <a:effectLst/>
              <a:latin typeface="+mn-lt"/>
              <a:ea typeface="+mn-ea"/>
              <a:cs typeface="+mn-cs"/>
            </a:endParaRPr>
          </a:p>
          <a:p>
            <a:endParaRPr lang="en-ID" sz="1200" kern="1200" dirty="0">
              <a:solidFill>
                <a:schemeClr val="tx1"/>
              </a:solidFill>
              <a:effectLst/>
              <a:latin typeface="+mn-lt"/>
              <a:ea typeface="+mn-ea"/>
              <a:cs typeface="+mn-cs"/>
            </a:endParaRPr>
          </a:p>
          <a:p>
            <a:endParaRPr lang="en-ID"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410117F-5B99-D54C-9106-041FF4B80E1C}" type="slidenum">
              <a:rPr lang="en-US" smtClean="0"/>
              <a:t>22</a:t>
            </a:fld>
            <a:endParaRPr lang="en-US"/>
          </a:p>
        </p:txBody>
      </p:sp>
    </p:spTree>
    <p:extLst>
      <p:ext uri="{BB962C8B-B14F-4D97-AF65-F5344CB8AC3E}">
        <p14:creationId xmlns:p14="http://schemas.microsoft.com/office/powerpoint/2010/main" val="26401363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410117F-5B99-D54C-9106-041FF4B80E1C}" type="slidenum">
              <a:rPr lang="en-US" smtClean="0"/>
              <a:t>24</a:t>
            </a:fld>
            <a:endParaRPr lang="en-US"/>
          </a:p>
        </p:txBody>
      </p:sp>
    </p:spTree>
    <p:extLst>
      <p:ext uri="{BB962C8B-B14F-4D97-AF65-F5344CB8AC3E}">
        <p14:creationId xmlns:p14="http://schemas.microsoft.com/office/powerpoint/2010/main" val="17319437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410117F-5B99-D54C-9106-041FF4B80E1C}" type="slidenum">
              <a:rPr lang="en-US" smtClean="0"/>
              <a:t>25</a:t>
            </a:fld>
            <a:endParaRPr lang="en-US"/>
          </a:p>
        </p:txBody>
      </p:sp>
    </p:spTree>
    <p:extLst>
      <p:ext uri="{BB962C8B-B14F-4D97-AF65-F5344CB8AC3E}">
        <p14:creationId xmlns:p14="http://schemas.microsoft.com/office/powerpoint/2010/main" val="2244812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7C0C22-EBDA-4130-87AE-CB28BC19B077}"/>
              </a:ext>
            </a:extLst>
          </p:cNvPr>
          <p:cNvSpPr>
            <a:spLocks noGrp="1"/>
          </p:cNvSpPr>
          <p:nvPr>
            <p:ph type="dt" sz="half" idx="10"/>
          </p:nvPr>
        </p:nvSpPr>
        <p:spPr/>
        <p:txBody>
          <a:bodyPr/>
          <a:lstStyle/>
          <a:p>
            <a:fld id="{82EDB8D0-98ED-4B86-9D5F-E61ADC70144D}" type="datetimeFigureOut">
              <a:rPr lang="en-US" smtClean="0"/>
              <a:t>12/6/2020</a:t>
            </a:fld>
            <a:endParaRPr lang="en-US" dirty="0"/>
          </a:p>
        </p:txBody>
      </p:sp>
      <p:sp>
        <p:nvSpPr>
          <p:cNvPr id="5" name="Footer Placeholder 4">
            <a:extLst>
              <a:ext uri="{FF2B5EF4-FFF2-40B4-BE49-F238E27FC236}">
                <a16:creationId xmlns:a16="http://schemas.microsoft.com/office/drawing/2014/main" id="{E2A419A8-07CA-4A4C-AEC2-C40D4D50AF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FA7B86-E610-42EA-B4DC-C2F447785273}"/>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8A7BA06D-B3FF-4E91-8639-B4569AE3AA23}"/>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2B30C86D-5A07-48BC-9C9D-6F9A2DB1E9E1}"/>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0335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838200" y="1825625"/>
            <a:ext cx="105156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p>
            <a:fld id="{82EDB8D0-98ED-4B86-9D5F-E61ADC70144D}" type="datetimeFigureOut">
              <a:rPr lang="en-US" smtClean="0"/>
              <a:t>12/6/2020</a:t>
            </a:fld>
            <a:endParaRPr lang="en-US" dirty="0"/>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063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A5F313-1240-47AE-A026-7F349292B5CA}"/>
              </a:ext>
            </a:extLst>
          </p:cNvPr>
          <p:cNvSpPr>
            <a:spLocks noGrp="1"/>
          </p:cNvSpPr>
          <p:nvPr>
            <p:ph type="dt" sz="half" idx="10"/>
          </p:nvPr>
        </p:nvSpPr>
        <p:spPr/>
        <p:txBody>
          <a:bodyPr/>
          <a:lstStyle/>
          <a:p>
            <a:fld id="{82EDB8D0-98ED-4B86-9D5F-E61ADC70144D}" type="datetimeFigureOut">
              <a:rPr lang="en-US" smtClean="0"/>
              <a:t>12/6/2020</a:t>
            </a:fld>
            <a:endParaRPr lang="en-US"/>
          </a:p>
        </p:txBody>
      </p:sp>
      <p:sp>
        <p:nvSpPr>
          <p:cNvPr id="5" name="Footer Placeholder 4">
            <a:extLst>
              <a:ext uri="{FF2B5EF4-FFF2-40B4-BE49-F238E27FC236}">
                <a16:creationId xmlns:a16="http://schemas.microsoft.com/office/drawing/2014/main" id="{22448158-6132-4335-B8E1-F6A8963837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94C5B6-1598-48B4-9B3A-3078FDBE90B7}"/>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9" name="Freeform: Shape 8">
            <a:extLst>
              <a:ext uri="{FF2B5EF4-FFF2-40B4-BE49-F238E27FC236}">
                <a16:creationId xmlns:a16="http://schemas.microsoft.com/office/drawing/2014/main" id="{FEDBDD32-D3EE-4848-A112-BA814D4631CD}"/>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Arc 9">
            <a:extLst>
              <a:ext uri="{FF2B5EF4-FFF2-40B4-BE49-F238E27FC236}">
                <a16:creationId xmlns:a16="http://schemas.microsoft.com/office/drawing/2014/main" id="{61350361-843C-49D0-BD6A-ECDBA3842BA0}"/>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9985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D8B65F-F709-469F-9961-4D01896CAA12}"/>
              </a:ext>
            </a:extLst>
          </p:cNvPr>
          <p:cNvSpPr>
            <a:spLocks noGrp="1"/>
          </p:cNvSpPr>
          <p:nvPr>
            <p:ph type="dt" sz="half" idx="10"/>
          </p:nvPr>
        </p:nvSpPr>
        <p:spPr/>
        <p:txBody>
          <a:bodyPr/>
          <a:lstStyle/>
          <a:p>
            <a:fld id="{82EDB8D0-98ED-4B86-9D5F-E61ADC70144D}" type="datetimeFigureOut">
              <a:rPr lang="en-US" smtClean="0"/>
              <a:t>12/6/2020</a:t>
            </a:fld>
            <a:endParaRPr lang="en-US"/>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2882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a:lstStyle/>
          <a:p>
            <a:fld id="{82EDB8D0-98ED-4B86-9D5F-E61ADC70144D}" type="datetimeFigureOut">
              <a:rPr lang="en-US" smtClean="0"/>
              <a:t>12/6/2020</a:t>
            </a:fld>
            <a:endParaRPr lang="en-US"/>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0635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a:lstStyle/>
          <a:p>
            <a:fld id="{82EDB8D0-98ED-4B86-9D5F-E61ADC70144D}" type="datetimeFigureOut">
              <a:rPr lang="en-US" smtClean="0"/>
              <a:t>12/6/2020</a:t>
            </a:fld>
            <a:endParaRPr lang="en-US"/>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135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a:lstStyle/>
          <a:p>
            <a:fld id="{82EDB8D0-98ED-4B86-9D5F-E61ADC70144D}" type="datetimeFigureOut">
              <a:rPr lang="en-US" smtClean="0"/>
              <a:t>12/6/2020</a:t>
            </a:fld>
            <a:endParaRPr lang="en-US"/>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5416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70783-FF31-4C4E-9196-EB169B209747}"/>
              </a:ext>
            </a:extLst>
          </p:cNvPr>
          <p:cNvSpPr>
            <a:spLocks noGrp="1"/>
          </p:cNvSpPr>
          <p:nvPr>
            <p:ph type="dt" sz="half" idx="10"/>
          </p:nvPr>
        </p:nvSpPr>
        <p:spPr/>
        <p:txBody>
          <a:bodyPr/>
          <a:lstStyle/>
          <a:p>
            <a:fld id="{82EDB8D0-98ED-4B86-9D5F-E61ADC70144D}" type="datetimeFigureOut">
              <a:rPr lang="en-US" smtClean="0"/>
              <a:t>12/6/2020</a:t>
            </a:fld>
            <a:endParaRPr lang="en-US"/>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9265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A07CB7-0520-4D64-B76C-C31AC557832D}"/>
              </a:ext>
            </a:extLst>
          </p:cNvPr>
          <p:cNvSpPr>
            <a:spLocks noGrp="1"/>
          </p:cNvSpPr>
          <p:nvPr>
            <p:ph type="dt" sz="half" idx="10"/>
          </p:nvPr>
        </p:nvSpPr>
        <p:spPr/>
        <p:txBody>
          <a:bodyPr/>
          <a:lstStyle/>
          <a:p>
            <a:fld id="{82EDB8D0-98ED-4B86-9D5F-E61ADC70144D}" type="datetimeFigureOut">
              <a:rPr lang="en-US" smtClean="0"/>
              <a:t>12/6/2020</a:t>
            </a:fld>
            <a:endParaRPr lang="en-US"/>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9729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6E5D1-6D19-4E7F-9B4E-42326B7716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AD2A06C-F91A-4ADC-9CD2-61F0A4D7EE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43AA9A-2280-4F63-8B3D-20742AE6901F}"/>
              </a:ext>
            </a:extLst>
          </p:cNvPr>
          <p:cNvSpPr>
            <a:spLocks noGrp="1"/>
          </p:cNvSpPr>
          <p:nvPr>
            <p:ph type="dt" sz="half" idx="10"/>
          </p:nvPr>
        </p:nvSpPr>
        <p:spPr/>
        <p:txBody>
          <a:bodyPr/>
          <a:lstStyle/>
          <a:p>
            <a:fld id="{82EDB8D0-98ED-4B86-9D5F-E61ADC70144D}" type="datetimeFigureOut">
              <a:rPr lang="en-US" smtClean="0"/>
              <a:t>12/6/2020</a:t>
            </a:fld>
            <a:endParaRPr lang="en-US"/>
          </a:p>
        </p:txBody>
      </p:sp>
      <p:sp>
        <p:nvSpPr>
          <p:cNvPr id="5" name="Footer Placeholder 4">
            <a:extLst>
              <a:ext uri="{FF2B5EF4-FFF2-40B4-BE49-F238E27FC236}">
                <a16:creationId xmlns:a16="http://schemas.microsoft.com/office/drawing/2014/main" id="{E40D986B-E58E-43B6-8A80-FFA9D8F748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140D36-2E71-4F27-967F-7A3E4C6EE197}"/>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C1609904-5327-4D2C-A445-B270A00F3B5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30FC7BEC-08C5-4D95-9C84-B48BC8AD1C9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22187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1FEA3D-0C7F-45CD-B6A0-942F707B36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8B8A12-BCE6-4D03-A637-1DEC8924BE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749755-9FF4-428A-AEB7-1A6477466741}"/>
              </a:ext>
            </a:extLst>
          </p:cNvPr>
          <p:cNvSpPr>
            <a:spLocks noGrp="1"/>
          </p:cNvSpPr>
          <p:nvPr>
            <p:ph type="dt" sz="half" idx="10"/>
          </p:nvPr>
        </p:nvSpPr>
        <p:spPr/>
        <p:txBody>
          <a:bodyPr/>
          <a:lstStyle/>
          <a:p>
            <a:fld id="{82EDB8D0-98ED-4B86-9D5F-E61ADC70144D}" type="datetimeFigureOut">
              <a:rPr lang="en-US" smtClean="0"/>
              <a:t>12/6/2020</a:t>
            </a:fld>
            <a:endParaRPr lang="en-US"/>
          </a:p>
        </p:txBody>
      </p:sp>
      <p:sp>
        <p:nvSpPr>
          <p:cNvPr id="5" name="Footer Placeholder 4">
            <a:extLst>
              <a:ext uri="{FF2B5EF4-FFF2-40B4-BE49-F238E27FC236}">
                <a16:creationId xmlns:a16="http://schemas.microsoft.com/office/drawing/2014/main" id="{A5141836-11E2-49FD-877D-53B74514A9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D24C42-4B05-4EEF-BE14-29041EC9C0E5}"/>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5BADDEB1-F604-408B-B02A-A2814606E6A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D8DF7987-332F-4D6C-81C3-990F39C76C96}"/>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0757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cap="none" spc="0" baseline="0">
                <a:solidFill>
                  <a:schemeClr val="tx1">
                    <a:tint val="75000"/>
                  </a:schemeClr>
                </a:solidFill>
                <a:latin typeface="+mn-lt"/>
              </a:defRPr>
            </a:lvl1pPr>
          </a:lstStyle>
          <a:p>
            <a:fld id="{82EDB8D0-98ED-4B86-9D5F-E61ADC70144D}" type="datetimeFigureOut">
              <a:rPr lang="en-US" smtClean="0"/>
              <a:pPr/>
              <a:t>12/6/2020</a:t>
            </a:fld>
            <a:endParaRPr lang="en-US" dirty="0"/>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cap="none" spc="0" baseline="0">
                <a:solidFill>
                  <a:schemeClr val="tx1">
                    <a:tint val="75000"/>
                  </a:schemeClr>
                </a:solidFill>
                <a:latin typeface="+mn-lt"/>
              </a:defRPr>
            </a:lvl1pPr>
          </a:lstStyle>
          <a:p>
            <a:endParaRPr lang="en-US"/>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fld id="{4854181D-6920-4594-9A5D-6CE56DC9F8B2}" type="slidenum">
              <a:rPr lang="en-US" smtClean="0"/>
              <a:pPr/>
              <a:t>‹#›</a:t>
            </a:fld>
            <a:endParaRPr lang="en-US"/>
          </a:p>
        </p:txBody>
      </p:sp>
    </p:spTree>
    <p:extLst>
      <p:ext uri="{BB962C8B-B14F-4D97-AF65-F5344CB8AC3E}">
        <p14:creationId xmlns:p14="http://schemas.microsoft.com/office/powerpoint/2010/main" val="135279253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2" r:id="rId10"/>
    <p:sldLayoutId id="2147483671" r:id="rId11"/>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7.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3.jpg"/><Relationship Id="rId4" Type="http://schemas.openxmlformats.org/officeDocument/2006/relationships/image" Target="../media/image22.jpg"/></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sv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59EF30C2-29AC-4A0D-BC0A-A679CF113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EA804283-B929-4503-802F-4585376E2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48239"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A04F1504-431A-4D86-9091-AE7E4B333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19910"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Oval 29">
            <a:extLst>
              <a:ext uri="{FF2B5EF4-FFF2-40B4-BE49-F238E27FC236}">
                <a16:creationId xmlns:a16="http://schemas.microsoft.com/office/drawing/2014/main" id="{AD3811F5-514E-49A4-B382-673ED228A4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229605"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20" name="Straight Connector 31">
            <a:extLst>
              <a:ext uri="{FF2B5EF4-FFF2-40B4-BE49-F238E27FC236}">
                <a16:creationId xmlns:a16="http://schemas.microsoft.com/office/drawing/2014/main" id="{266A0658-1CC4-4B0D-AAB7-A702286AF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785759"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1" name="Arc 33">
            <a:extLst>
              <a:ext uri="{FF2B5EF4-FFF2-40B4-BE49-F238E27FC236}">
                <a16:creationId xmlns:a16="http://schemas.microsoft.com/office/drawing/2014/main" id="{C36A08F5-3B56-47C5-A371-9187BE56E1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568884"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094457F-7592-624C-A992-5B831EC413E8}"/>
              </a:ext>
            </a:extLst>
          </p:cNvPr>
          <p:cNvSpPr>
            <a:spLocks noGrp="1"/>
          </p:cNvSpPr>
          <p:nvPr>
            <p:ph type="ctrTitle"/>
          </p:nvPr>
        </p:nvSpPr>
        <p:spPr>
          <a:xfrm>
            <a:off x="644561" y="2609198"/>
            <a:ext cx="6589707" cy="2387600"/>
          </a:xfrm>
        </p:spPr>
        <p:txBody>
          <a:bodyPr>
            <a:normAutofit fontScale="90000"/>
          </a:bodyPr>
          <a:lstStyle/>
          <a:p>
            <a:pPr algn="l"/>
            <a:r>
              <a:rPr lang="en-US" dirty="0">
                <a:solidFill>
                  <a:srgbClr val="FFFFFF"/>
                </a:solidFill>
              </a:rPr>
              <a:t>GIZI SEIMBANG PADA ERA</a:t>
            </a:r>
            <a:br>
              <a:rPr lang="en-US" dirty="0">
                <a:solidFill>
                  <a:srgbClr val="FFFFFF"/>
                </a:solidFill>
              </a:rPr>
            </a:br>
            <a:r>
              <a:rPr lang="en-US" i="1" dirty="0">
                <a:solidFill>
                  <a:srgbClr val="FFFFFF"/>
                </a:solidFill>
              </a:rPr>
              <a:t>NEW NORMAL</a:t>
            </a:r>
          </a:p>
        </p:txBody>
      </p:sp>
      <p:sp>
        <p:nvSpPr>
          <p:cNvPr id="3" name="Subtitle 2">
            <a:extLst>
              <a:ext uri="{FF2B5EF4-FFF2-40B4-BE49-F238E27FC236}">
                <a16:creationId xmlns:a16="http://schemas.microsoft.com/office/drawing/2014/main" id="{5D8354A9-C43C-7B4D-BC8B-F1904D0447A8}"/>
              </a:ext>
            </a:extLst>
          </p:cNvPr>
          <p:cNvSpPr>
            <a:spLocks noGrp="1"/>
          </p:cNvSpPr>
          <p:nvPr>
            <p:ph type="subTitle" idx="1"/>
          </p:nvPr>
        </p:nvSpPr>
        <p:spPr>
          <a:xfrm>
            <a:off x="644560" y="5229546"/>
            <a:ext cx="6856907" cy="995327"/>
          </a:xfrm>
        </p:spPr>
        <p:txBody>
          <a:bodyPr>
            <a:noAutofit/>
          </a:bodyPr>
          <a:lstStyle/>
          <a:p>
            <a:pPr algn="l"/>
            <a:r>
              <a:rPr lang="en-US" sz="1800" b="1" dirty="0">
                <a:solidFill>
                  <a:srgbClr val="FFFFFF"/>
                </a:solidFill>
              </a:rPr>
              <a:t>dr. Kara Soedarmono, MSc (Clinical Nutrition &amp; Dietetics)</a:t>
            </a:r>
          </a:p>
          <a:p>
            <a:pPr algn="l"/>
            <a:r>
              <a:rPr lang="en-US" sz="1800" b="1" dirty="0">
                <a:solidFill>
                  <a:srgbClr val="FFFFFF"/>
                </a:solidFill>
              </a:rPr>
              <a:t>Dietitian working in Health Service Executive</a:t>
            </a:r>
          </a:p>
          <a:p>
            <a:pPr algn="l"/>
            <a:r>
              <a:rPr lang="en-US" sz="1800" b="1" dirty="0">
                <a:solidFill>
                  <a:srgbClr val="FFFFFF"/>
                </a:solidFill>
              </a:rPr>
              <a:t>Midland Regional Hospital Mullingar, Ireland</a:t>
            </a:r>
          </a:p>
        </p:txBody>
      </p:sp>
      <p:sp>
        <p:nvSpPr>
          <p:cNvPr id="23" name="Freeform: Shape 35">
            <a:extLst>
              <a:ext uri="{FF2B5EF4-FFF2-40B4-BE49-F238E27FC236}">
                <a16:creationId xmlns:a16="http://schemas.microsoft.com/office/drawing/2014/main" id="{067AD921-1CEE-4C1B-9AA3-C66D908DD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49"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8550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1D794-9C23-0445-923E-716AAF4BEFEF}"/>
              </a:ext>
            </a:extLst>
          </p:cNvPr>
          <p:cNvSpPr>
            <a:spLocks noGrp="1"/>
          </p:cNvSpPr>
          <p:nvPr>
            <p:ph type="title"/>
          </p:nvPr>
        </p:nvSpPr>
        <p:spPr/>
        <p:txBody>
          <a:bodyPr/>
          <a:lstStyle/>
          <a:p>
            <a:pPr algn="ctr"/>
            <a:r>
              <a:rPr lang="en-US" b="1" dirty="0"/>
              <a:t>MENGAPA GIZI SEIMBANG ITU PENTING?</a:t>
            </a:r>
          </a:p>
        </p:txBody>
      </p:sp>
      <p:pic>
        <p:nvPicPr>
          <p:cNvPr id="12" name="Picture 11">
            <a:extLst>
              <a:ext uri="{FF2B5EF4-FFF2-40B4-BE49-F238E27FC236}">
                <a16:creationId xmlns:a16="http://schemas.microsoft.com/office/drawing/2014/main" id="{8F4BF6C7-06F8-3B43-BA79-862315D64441}"/>
              </a:ext>
            </a:extLst>
          </p:cNvPr>
          <p:cNvPicPr>
            <a:picLocks noChangeAspect="1"/>
          </p:cNvPicPr>
          <p:nvPr/>
        </p:nvPicPr>
        <p:blipFill>
          <a:blip r:embed="rId3"/>
          <a:stretch>
            <a:fillRect/>
          </a:stretch>
        </p:blipFill>
        <p:spPr>
          <a:xfrm>
            <a:off x="1571305" y="1968253"/>
            <a:ext cx="2342777" cy="2342777"/>
          </a:xfrm>
          <a:prstGeom prst="rect">
            <a:avLst/>
          </a:prstGeom>
        </p:spPr>
      </p:pic>
      <p:sp>
        <p:nvSpPr>
          <p:cNvPr id="7" name="TextBox 6">
            <a:extLst>
              <a:ext uri="{FF2B5EF4-FFF2-40B4-BE49-F238E27FC236}">
                <a16:creationId xmlns:a16="http://schemas.microsoft.com/office/drawing/2014/main" id="{9753B4B0-427F-CA4B-B309-F3FB02BE90A5}"/>
              </a:ext>
            </a:extLst>
          </p:cNvPr>
          <p:cNvSpPr txBox="1"/>
          <p:nvPr/>
        </p:nvSpPr>
        <p:spPr>
          <a:xfrm>
            <a:off x="8323556" y="4568022"/>
            <a:ext cx="3471922" cy="1605568"/>
          </a:xfrm>
          <a:prstGeom prst="rect">
            <a:avLst/>
          </a:prstGeom>
          <a:noFill/>
        </p:spPr>
        <p:txBody>
          <a:bodyPr wrap="square" rtlCol="0">
            <a:spAutoFit/>
          </a:bodyPr>
          <a:lstStyle/>
          <a:p>
            <a:pPr algn="ctr">
              <a:spcAft>
                <a:spcPts val="200"/>
              </a:spcAft>
            </a:pPr>
            <a:r>
              <a:rPr lang="en-US" sz="1600" dirty="0" err="1"/>
              <a:t>Dampak</a:t>
            </a:r>
            <a:r>
              <a:rPr lang="en-US" sz="1600" dirty="0"/>
              <a:t> </a:t>
            </a:r>
            <a:r>
              <a:rPr lang="en-US" sz="1600" dirty="0" err="1"/>
              <a:t>obesitas</a:t>
            </a:r>
            <a:r>
              <a:rPr lang="en-US" sz="1600" dirty="0"/>
              <a:t> pada</a:t>
            </a:r>
          </a:p>
          <a:p>
            <a:pPr algn="ctr">
              <a:spcAft>
                <a:spcPts val="600"/>
              </a:spcAft>
            </a:pPr>
            <a:r>
              <a:rPr lang="en-US" sz="1600" dirty="0" err="1"/>
              <a:t>peningkatan</a:t>
            </a:r>
            <a:r>
              <a:rPr lang="en-US" sz="1600" dirty="0"/>
              <a:t> </a:t>
            </a:r>
            <a:r>
              <a:rPr lang="en-US" sz="1600" dirty="0" err="1"/>
              <a:t>biaya</a:t>
            </a:r>
            <a:r>
              <a:rPr lang="en-US" sz="1600" dirty="0"/>
              <a:t> </a:t>
            </a:r>
            <a:r>
              <a:rPr lang="en-US" sz="1600" dirty="0" err="1"/>
              <a:t>kesehatan</a:t>
            </a:r>
            <a:r>
              <a:rPr lang="en-US" sz="1600" dirty="0"/>
              <a:t>:</a:t>
            </a:r>
          </a:p>
          <a:p>
            <a:pPr algn="ctr">
              <a:spcAft>
                <a:spcPts val="600"/>
              </a:spcAft>
            </a:pPr>
            <a:r>
              <a:rPr lang="en-ID" sz="1600" dirty="0"/>
              <a:t>$147 </a:t>
            </a:r>
            <a:r>
              <a:rPr lang="en-ID" sz="1600" dirty="0" err="1"/>
              <a:t>milyar</a:t>
            </a:r>
            <a:r>
              <a:rPr lang="en-ID" sz="1600" dirty="0"/>
              <a:t>/</a:t>
            </a:r>
            <a:r>
              <a:rPr lang="en-ID" sz="1600" dirty="0" err="1"/>
              <a:t>tahun</a:t>
            </a:r>
            <a:r>
              <a:rPr lang="en-ID" sz="1600" dirty="0"/>
              <a:t> (USA)</a:t>
            </a:r>
          </a:p>
          <a:p>
            <a:pPr algn="ctr">
              <a:spcAft>
                <a:spcPts val="600"/>
              </a:spcAft>
            </a:pPr>
            <a:r>
              <a:rPr lang="en-ID" sz="1600" dirty="0"/>
              <a:t>€32.8 </a:t>
            </a:r>
            <a:r>
              <a:rPr lang="en-ID" sz="1600" dirty="0" err="1"/>
              <a:t>milyar</a:t>
            </a:r>
            <a:r>
              <a:rPr lang="en-ID" sz="1600" dirty="0"/>
              <a:t>/</a:t>
            </a:r>
            <a:r>
              <a:rPr lang="en-ID" sz="1600" dirty="0" err="1"/>
              <a:t>tahun</a:t>
            </a:r>
            <a:r>
              <a:rPr lang="en-ID" sz="1600" dirty="0"/>
              <a:t> (</a:t>
            </a:r>
            <a:r>
              <a:rPr lang="en-ID" sz="1600" dirty="0" err="1"/>
              <a:t>Eropa</a:t>
            </a:r>
            <a:r>
              <a:rPr lang="en-ID" sz="1600" dirty="0"/>
              <a:t>)</a:t>
            </a:r>
          </a:p>
          <a:p>
            <a:pPr algn="ctr">
              <a:spcAft>
                <a:spcPts val="600"/>
              </a:spcAft>
            </a:pPr>
            <a:r>
              <a:rPr lang="en-ID" sz="1600" dirty="0"/>
              <a:t>IDR 78.5 </a:t>
            </a:r>
            <a:r>
              <a:rPr lang="en-ID" sz="1600" dirty="0" err="1"/>
              <a:t>milyar</a:t>
            </a:r>
            <a:r>
              <a:rPr lang="en-ID" sz="1600" dirty="0"/>
              <a:t>/</a:t>
            </a:r>
            <a:r>
              <a:rPr lang="en-ID" sz="1600" dirty="0" err="1"/>
              <a:t>tahun</a:t>
            </a:r>
            <a:r>
              <a:rPr lang="en-ID" sz="1600" dirty="0"/>
              <a:t> (Indonesia)</a:t>
            </a:r>
            <a:endParaRPr lang="en-US" sz="1600" dirty="0"/>
          </a:p>
        </p:txBody>
      </p:sp>
      <p:pic>
        <p:nvPicPr>
          <p:cNvPr id="14" name="Picture 13">
            <a:extLst>
              <a:ext uri="{FF2B5EF4-FFF2-40B4-BE49-F238E27FC236}">
                <a16:creationId xmlns:a16="http://schemas.microsoft.com/office/drawing/2014/main" id="{0F9BEF39-89C5-934A-B3C8-AA3875718DA4}"/>
              </a:ext>
            </a:extLst>
          </p:cNvPr>
          <p:cNvPicPr>
            <a:picLocks noChangeAspect="1"/>
          </p:cNvPicPr>
          <p:nvPr/>
        </p:nvPicPr>
        <p:blipFill>
          <a:blip r:embed="rId4"/>
          <a:stretch>
            <a:fillRect/>
          </a:stretch>
        </p:blipFill>
        <p:spPr>
          <a:xfrm>
            <a:off x="5457422" y="1952985"/>
            <a:ext cx="2342778" cy="2342778"/>
          </a:xfrm>
          <a:prstGeom prst="rect">
            <a:avLst/>
          </a:prstGeom>
        </p:spPr>
      </p:pic>
      <p:sp>
        <p:nvSpPr>
          <p:cNvPr id="15" name="TextBox 14">
            <a:extLst>
              <a:ext uri="{FF2B5EF4-FFF2-40B4-BE49-F238E27FC236}">
                <a16:creationId xmlns:a16="http://schemas.microsoft.com/office/drawing/2014/main" id="{C0898858-1949-1747-A7A5-654DB6AA012E}"/>
              </a:ext>
            </a:extLst>
          </p:cNvPr>
          <p:cNvSpPr txBox="1"/>
          <p:nvPr/>
        </p:nvSpPr>
        <p:spPr>
          <a:xfrm>
            <a:off x="443012" y="4558060"/>
            <a:ext cx="4599361" cy="1954381"/>
          </a:xfrm>
          <a:prstGeom prst="rect">
            <a:avLst/>
          </a:prstGeom>
          <a:solidFill>
            <a:schemeClr val="bg1"/>
          </a:solidFill>
        </p:spPr>
        <p:txBody>
          <a:bodyPr wrap="square" rtlCol="0">
            <a:spAutoFit/>
          </a:bodyPr>
          <a:lstStyle/>
          <a:p>
            <a:pPr algn="ctr">
              <a:spcAft>
                <a:spcPts val="200"/>
              </a:spcAft>
            </a:pPr>
            <a:r>
              <a:rPr lang="en-US" sz="1600" dirty="0" err="1"/>
              <a:t>Peningkatan</a:t>
            </a:r>
            <a:r>
              <a:rPr lang="en-US" sz="1600" dirty="0"/>
              <a:t> </a:t>
            </a:r>
            <a:r>
              <a:rPr lang="en-US" sz="1600" dirty="0" err="1"/>
              <a:t>prevalansi</a:t>
            </a:r>
            <a:r>
              <a:rPr lang="en-US" sz="1600" dirty="0"/>
              <a:t> </a:t>
            </a:r>
          </a:p>
          <a:p>
            <a:pPr algn="ctr">
              <a:spcAft>
                <a:spcPts val="1000"/>
              </a:spcAft>
            </a:pPr>
            <a:r>
              <a:rPr lang="en-US" sz="1600" dirty="0" err="1"/>
              <a:t>obesitas</a:t>
            </a:r>
            <a:r>
              <a:rPr lang="en-US" sz="1600" dirty="0"/>
              <a:t> </a:t>
            </a:r>
            <a:r>
              <a:rPr lang="en-US" sz="1600" dirty="0" err="1"/>
              <a:t>sebesar</a:t>
            </a:r>
            <a:r>
              <a:rPr lang="en-US" sz="1600" dirty="0"/>
              <a:t>:</a:t>
            </a:r>
          </a:p>
          <a:p>
            <a:pPr algn="ctr">
              <a:spcAft>
                <a:spcPts val="600"/>
              </a:spcAft>
            </a:pPr>
            <a:r>
              <a:rPr lang="en-US" sz="1600" dirty="0"/>
              <a:t>30.5% </a:t>
            </a:r>
            <a:r>
              <a:rPr lang="en-US" sz="1600" dirty="0">
                <a:sym typeface="Wingdings" pitchFamily="2" charset="2"/>
              </a:rPr>
              <a:t> </a:t>
            </a:r>
            <a:r>
              <a:rPr lang="en-US" sz="1600" dirty="0"/>
              <a:t>42.4 % di USA(CDC, 2018)</a:t>
            </a:r>
          </a:p>
          <a:p>
            <a:pPr algn="ctr">
              <a:spcAft>
                <a:spcPts val="600"/>
              </a:spcAft>
            </a:pPr>
            <a:r>
              <a:rPr lang="en-US" sz="1600" dirty="0"/>
              <a:t>15.9% </a:t>
            </a:r>
            <a:r>
              <a:rPr lang="en-US" sz="1600" dirty="0">
                <a:sym typeface="Wingdings" pitchFamily="2" charset="2"/>
              </a:rPr>
              <a:t> </a:t>
            </a:r>
            <a:r>
              <a:rPr lang="en-US" sz="1600" dirty="0"/>
              <a:t>24.5% di </a:t>
            </a:r>
            <a:r>
              <a:rPr lang="en-US" sz="1600" dirty="0" err="1"/>
              <a:t>Eropa</a:t>
            </a:r>
            <a:r>
              <a:rPr lang="en-US" sz="1600" dirty="0"/>
              <a:t> (WHO, 2015)</a:t>
            </a:r>
          </a:p>
          <a:p>
            <a:pPr algn="ctr">
              <a:spcAft>
                <a:spcPts val="400"/>
              </a:spcAft>
            </a:pPr>
            <a:r>
              <a:rPr lang="en-US" sz="1600" dirty="0"/>
              <a:t>11.7% </a:t>
            </a:r>
            <a:r>
              <a:rPr lang="en-US" sz="1600" dirty="0">
                <a:sym typeface="Wingdings" pitchFamily="2" charset="2"/>
              </a:rPr>
              <a:t> </a:t>
            </a:r>
            <a:r>
              <a:rPr lang="en-US" sz="1600" dirty="0"/>
              <a:t>15.4% di Indonesia (</a:t>
            </a:r>
            <a:r>
              <a:rPr lang="en-US" sz="1600" dirty="0" err="1"/>
              <a:t>RisKesDas</a:t>
            </a:r>
            <a:r>
              <a:rPr lang="en-US" sz="1600" dirty="0"/>
              <a:t>, 2013)</a:t>
            </a:r>
          </a:p>
          <a:p>
            <a:endParaRPr lang="en-US" sz="1600" dirty="0"/>
          </a:p>
        </p:txBody>
      </p:sp>
      <p:sp>
        <p:nvSpPr>
          <p:cNvPr id="16" name="TextBox 15">
            <a:extLst>
              <a:ext uri="{FF2B5EF4-FFF2-40B4-BE49-F238E27FC236}">
                <a16:creationId xmlns:a16="http://schemas.microsoft.com/office/drawing/2014/main" id="{9E77BFCD-B749-B145-9027-97574953CFA8}"/>
              </a:ext>
            </a:extLst>
          </p:cNvPr>
          <p:cNvSpPr txBox="1"/>
          <p:nvPr/>
        </p:nvSpPr>
        <p:spPr>
          <a:xfrm>
            <a:off x="5197944" y="4568022"/>
            <a:ext cx="2861734" cy="1697901"/>
          </a:xfrm>
          <a:prstGeom prst="rect">
            <a:avLst/>
          </a:prstGeom>
          <a:noFill/>
        </p:spPr>
        <p:txBody>
          <a:bodyPr wrap="square" rtlCol="0">
            <a:spAutoFit/>
          </a:bodyPr>
          <a:lstStyle/>
          <a:p>
            <a:pPr algn="ctr">
              <a:spcAft>
                <a:spcPts val="200"/>
              </a:spcAft>
            </a:pPr>
            <a:r>
              <a:rPr lang="en-US" sz="1600" dirty="0" err="1"/>
              <a:t>Obesitas</a:t>
            </a:r>
            <a:r>
              <a:rPr lang="en-US" sz="1600" dirty="0"/>
              <a:t> </a:t>
            </a:r>
            <a:r>
              <a:rPr lang="en-US" sz="1600" dirty="0" err="1"/>
              <a:t>merupakan</a:t>
            </a:r>
            <a:r>
              <a:rPr lang="en-US" sz="1600" dirty="0"/>
              <a:t> </a:t>
            </a:r>
          </a:p>
          <a:p>
            <a:pPr algn="ctr">
              <a:spcAft>
                <a:spcPts val="200"/>
              </a:spcAft>
            </a:pPr>
            <a:r>
              <a:rPr lang="en-US" sz="1600" dirty="0" err="1"/>
              <a:t>faktor</a:t>
            </a:r>
            <a:r>
              <a:rPr lang="en-US" sz="1600" dirty="0"/>
              <a:t> </a:t>
            </a:r>
            <a:r>
              <a:rPr lang="en-US" sz="1600" dirty="0" err="1"/>
              <a:t>resiko</a:t>
            </a:r>
            <a:r>
              <a:rPr lang="en-US" sz="1600" dirty="0"/>
              <a:t> </a:t>
            </a:r>
            <a:r>
              <a:rPr lang="en-US" sz="1600" dirty="0" err="1"/>
              <a:t>berbagai</a:t>
            </a:r>
            <a:endParaRPr lang="en-US" sz="1600" dirty="0"/>
          </a:p>
          <a:p>
            <a:pPr algn="ctr">
              <a:spcAft>
                <a:spcPts val="200"/>
              </a:spcAft>
            </a:pPr>
            <a:r>
              <a:rPr lang="en-US" sz="1600" dirty="0" err="1"/>
              <a:t>penyakit</a:t>
            </a:r>
            <a:r>
              <a:rPr lang="en-US" sz="1600" dirty="0"/>
              <a:t> </a:t>
            </a:r>
            <a:r>
              <a:rPr lang="en-US" sz="1600" dirty="0" err="1"/>
              <a:t>kronik</a:t>
            </a:r>
            <a:r>
              <a:rPr lang="en-US" sz="1600" dirty="0"/>
              <a:t>,</a:t>
            </a:r>
          </a:p>
          <a:p>
            <a:pPr algn="ctr">
              <a:spcAft>
                <a:spcPts val="200"/>
              </a:spcAft>
            </a:pPr>
            <a:r>
              <a:rPr lang="en-US" sz="1600" dirty="0" err="1"/>
              <a:t>meningkatkan</a:t>
            </a:r>
            <a:r>
              <a:rPr lang="en-US" sz="1600" dirty="0"/>
              <a:t> </a:t>
            </a:r>
            <a:r>
              <a:rPr lang="en-US" sz="1600" dirty="0" err="1"/>
              <a:t>morbiditas</a:t>
            </a:r>
            <a:endParaRPr lang="en-US" sz="1600" dirty="0"/>
          </a:p>
          <a:p>
            <a:pPr algn="ctr">
              <a:spcAft>
                <a:spcPts val="200"/>
              </a:spcAft>
            </a:pPr>
            <a:r>
              <a:rPr lang="en-US" sz="1600" dirty="0"/>
              <a:t>dan </a:t>
            </a:r>
            <a:r>
              <a:rPr lang="en-US" sz="1600" dirty="0" err="1"/>
              <a:t>menurunkan</a:t>
            </a:r>
            <a:endParaRPr lang="en-US" sz="1600" dirty="0"/>
          </a:p>
          <a:p>
            <a:pPr algn="ctr">
              <a:spcAft>
                <a:spcPts val="200"/>
              </a:spcAft>
            </a:pPr>
            <a:r>
              <a:rPr lang="en-US" sz="1600" dirty="0" err="1"/>
              <a:t>kualitas</a:t>
            </a:r>
            <a:r>
              <a:rPr lang="en-US" sz="1600" dirty="0"/>
              <a:t> </a:t>
            </a:r>
            <a:r>
              <a:rPr lang="en-US" sz="1600" dirty="0" err="1"/>
              <a:t>hidup</a:t>
            </a:r>
            <a:endParaRPr lang="en-US" sz="1600" dirty="0"/>
          </a:p>
        </p:txBody>
      </p:sp>
      <p:pic>
        <p:nvPicPr>
          <p:cNvPr id="18" name="Picture 17">
            <a:extLst>
              <a:ext uri="{FF2B5EF4-FFF2-40B4-BE49-F238E27FC236}">
                <a16:creationId xmlns:a16="http://schemas.microsoft.com/office/drawing/2014/main" id="{F0FFBB63-04AC-1B4F-9259-AAC565C47779}"/>
              </a:ext>
            </a:extLst>
          </p:cNvPr>
          <p:cNvPicPr>
            <a:picLocks noChangeAspect="1"/>
          </p:cNvPicPr>
          <p:nvPr/>
        </p:nvPicPr>
        <p:blipFill>
          <a:blip r:embed="rId5"/>
          <a:stretch>
            <a:fillRect/>
          </a:stretch>
        </p:blipFill>
        <p:spPr>
          <a:xfrm>
            <a:off x="8888128" y="1968252"/>
            <a:ext cx="2342778" cy="2342778"/>
          </a:xfrm>
          <a:prstGeom prst="rect">
            <a:avLst/>
          </a:prstGeom>
        </p:spPr>
      </p:pic>
    </p:spTree>
    <p:extLst>
      <p:ext uri="{BB962C8B-B14F-4D97-AF65-F5344CB8AC3E}">
        <p14:creationId xmlns:p14="http://schemas.microsoft.com/office/powerpoint/2010/main" val="1221397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1DE0A98-0C51-8D48-BBD1-CA294AD2EE9E}"/>
              </a:ext>
            </a:extLst>
          </p:cNvPr>
          <p:cNvSpPr>
            <a:spLocks noGrp="1"/>
          </p:cNvSpPr>
          <p:nvPr>
            <p:ph type="title"/>
          </p:nvPr>
        </p:nvSpPr>
        <p:spPr>
          <a:xfrm>
            <a:off x="838200" y="365125"/>
            <a:ext cx="5393361" cy="1325563"/>
          </a:xfrm>
        </p:spPr>
        <p:txBody>
          <a:bodyPr>
            <a:normAutofit/>
          </a:bodyPr>
          <a:lstStyle/>
          <a:p>
            <a:r>
              <a:rPr lang="en-US" b="1" dirty="0"/>
              <a:t>APA ITU GIZI SEIMBANG?</a:t>
            </a:r>
          </a:p>
        </p:txBody>
      </p:sp>
      <p:sp>
        <p:nvSpPr>
          <p:cNvPr id="6" name="Content Placeholder 5">
            <a:extLst>
              <a:ext uri="{FF2B5EF4-FFF2-40B4-BE49-F238E27FC236}">
                <a16:creationId xmlns:a16="http://schemas.microsoft.com/office/drawing/2014/main" id="{FE3BC143-D3AE-E94E-A1D9-C694066C7C5A}"/>
              </a:ext>
            </a:extLst>
          </p:cNvPr>
          <p:cNvSpPr>
            <a:spLocks noGrp="1"/>
          </p:cNvSpPr>
          <p:nvPr>
            <p:ph idx="1"/>
          </p:nvPr>
        </p:nvSpPr>
        <p:spPr>
          <a:xfrm>
            <a:off x="751209" y="1748277"/>
            <a:ext cx="5480351" cy="4351338"/>
          </a:xfrm>
        </p:spPr>
        <p:txBody>
          <a:bodyPr>
            <a:noAutofit/>
          </a:bodyPr>
          <a:lstStyle/>
          <a:p>
            <a:pPr>
              <a:spcAft>
                <a:spcPts val="1000"/>
              </a:spcAft>
            </a:pPr>
            <a:r>
              <a:rPr lang="en-ID" sz="2000" dirty="0" err="1"/>
              <a:t>Gizi</a:t>
            </a:r>
            <a:r>
              <a:rPr lang="en-ID" sz="2000" dirty="0"/>
              <a:t> </a:t>
            </a:r>
            <a:r>
              <a:rPr lang="en-ID" sz="2000" dirty="0" err="1"/>
              <a:t>seimbang</a:t>
            </a:r>
            <a:r>
              <a:rPr lang="en-ID" sz="2000" dirty="0"/>
              <a:t> </a:t>
            </a:r>
            <a:r>
              <a:rPr lang="en-ID" sz="2000" dirty="0" err="1"/>
              <a:t>merupakan</a:t>
            </a:r>
            <a:r>
              <a:rPr lang="en-ID" sz="2000" dirty="0"/>
              <a:t> </a:t>
            </a:r>
            <a:r>
              <a:rPr lang="en-ID" sz="2000" dirty="0" err="1"/>
              <a:t>susunan</a:t>
            </a:r>
            <a:r>
              <a:rPr lang="en-ID" sz="2000" dirty="0"/>
              <a:t> </a:t>
            </a:r>
            <a:r>
              <a:rPr lang="en-ID" sz="2000" dirty="0" err="1"/>
              <a:t>pangan</a:t>
            </a:r>
            <a:r>
              <a:rPr lang="en-ID" sz="2000" dirty="0"/>
              <a:t> </a:t>
            </a:r>
            <a:r>
              <a:rPr lang="en-ID" sz="2000" dirty="0" err="1"/>
              <a:t>sehari-hari</a:t>
            </a:r>
            <a:r>
              <a:rPr lang="en-ID" sz="2000" dirty="0"/>
              <a:t> yang </a:t>
            </a:r>
            <a:r>
              <a:rPr lang="en-ID" sz="2000" dirty="0" err="1"/>
              <a:t>mengandung</a:t>
            </a:r>
            <a:r>
              <a:rPr lang="en-ID" sz="2000" dirty="0"/>
              <a:t> </a:t>
            </a:r>
            <a:r>
              <a:rPr lang="en-ID" sz="2000" dirty="0" err="1"/>
              <a:t>zat</a:t>
            </a:r>
            <a:r>
              <a:rPr lang="en-ID" sz="2000" dirty="0"/>
              <a:t> </a:t>
            </a:r>
            <a:r>
              <a:rPr lang="en-ID" sz="2000" dirty="0" err="1"/>
              <a:t>gizi</a:t>
            </a:r>
            <a:r>
              <a:rPr lang="en-ID" sz="2000" dirty="0"/>
              <a:t> </a:t>
            </a:r>
            <a:r>
              <a:rPr lang="en-ID" sz="2000" dirty="0" err="1"/>
              <a:t>dalam</a:t>
            </a:r>
            <a:r>
              <a:rPr lang="en-ID" sz="2000" dirty="0"/>
              <a:t> </a:t>
            </a:r>
            <a:r>
              <a:rPr lang="en-ID" sz="2000" b="1" dirty="0" err="1"/>
              <a:t>jenis</a:t>
            </a:r>
            <a:r>
              <a:rPr lang="en-ID" sz="2000" b="1" dirty="0"/>
              <a:t>, </a:t>
            </a:r>
            <a:r>
              <a:rPr lang="en-ID" sz="2000" b="1" dirty="0" err="1"/>
              <a:t>jumlah</a:t>
            </a:r>
            <a:r>
              <a:rPr lang="en-ID" sz="2000" b="1" dirty="0"/>
              <a:t> dan </a:t>
            </a:r>
            <a:r>
              <a:rPr lang="en-ID" sz="2000" b="1" dirty="0" err="1"/>
              <a:t>variasi</a:t>
            </a:r>
            <a:r>
              <a:rPr lang="en-ID" sz="2000" b="1" dirty="0"/>
              <a:t> </a:t>
            </a:r>
            <a:r>
              <a:rPr lang="en-ID" sz="2000" dirty="0"/>
              <a:t>yang </a:t>
            </a:r>
            <a:r>
              <a:rPr lang="en-ID" sz="2000" dirty="0" err="1"/>
              <a:t>sesuai</a:t>
            </a:r>
            <a:r>
              <a:rPr lang="en-ID" sz="2000" dirty="0"/>
              <a:t> </a:t>
            </a:r>
            <a:r>
              <a:rPr lang="en-ID" sz="2000" dirty="0" err="1"/>
              <a:t>dengan</a:t>
            </a:r>
            <a:r>
              <a:rPr lang="en-ID" sz="2000" dirty="0"/>
              <a:t> </a:t>
            </a:r>
            <a:r>
              <a:rPr lang="en-ID" sz="2000" dirty="0" err="1"/>
              <a:t>kebutuhan</a:t>
            </a:r>
            <a:r>
              <a:rPr lang="en-ID" sz="2000" dirty="0"/>
              <a:t> </a:t>
            </a:r>
            <a:r>
              <a:rPr lang="en-ID" sz="2000" dirty="0" err="1"/>
              <a:t>tubuh</a:t>
            </a:r>
            <a:endParaRPr lang="en-ID" sz="2000" dirty="0"/>
          </a:p>
          <a:p>
            <a:pPr>
              <a:spcAft>
                <a:spcPts val="1000"/>
              </a:spcAft>
            </a:pPr>
            <a:r>
              <a:rPr lang="en-ID" sz="2000" dirty="0" err="1"/>
              <a:t>Pedoman</a:t>
            </a:r>
            <a:r>
              <a:rPr lang="en-ID" sz="2000" dirty="0"/>
              <a:t> </a:t>
            </a:r>
            <a:r>
              <a:rPr lang="en-ID" sz="2000" dirty="0" err="1"/>
              <a:t>pola</a:t>
            </a:r>
            <a:r>
              <a:rPr lang="en-ID" sz="2000" dirty="0"/>
              <a:t> </a:t>
            </a:r>
            <a:r>
              <a:rPr lang="en-ID" sz="2000" dirty="0" err="1"/>
              <a:t>makan</a:t>
            </a:r>
            <a:r>
              <a:rPr lang="en-ID" sz="2000" dirty="0"/>
              <a:t> </a:t>
            </a:r>
            <a:r>
              <a:rPr lang="en-ID" sz="2000" dirty="0" err="1"/>
              <a:t>sehat</a:t>
            </a:r>
            <a:r>
              <a:rPr lang="en-ID" sz="2000" dirty="0"/>
              <a:t> </a:t>
            </a:r>
            <a:r>
              <a:rPr lang="en-ID" sz="2000" dirty="0" err="1"/>
              <a:t>adalah</a:t>
            </a:r>
            <a:r>
              <a:rPr lang="en-ID" sz="2000" dirty="0"/>
              <a:t> </a:t>
            </a:r>
            <a:r>
              <a:rPr lang="en-ID" sz="2000" dirty="0" err="1"/>
              <a:t>rekomendasi</a:t>
            </a:r>
            <a:r>
              <a:rPr lang="en-ID" sz="2000" dirty="0"/>
              <a:t> </a:t>
            </a:r>
            <a:r>
              <a:rPr lang="en-ID" sz="2000" b="1" dirty="0" err="1"/>
              <a:t>porsi</a:t>
            </a:r>
            <a:r>
              <a:rPr lang="en-ID" sz="2000" dirty="0"/>
              <a:t> dan </a:t>
            </a:r>
            <a:r>
              <a:rPr lang="en-ID" sz="2000" b="1" dirty="0" err="1"/>
              <a:t>tipe</a:t>
            </a:r>
            <a:r>
              <a:rPr lang="en-ID" sz="2000" b="1" dirty="0"/>
              <a:t> </a:t>
            </a:r>
            <a:r>
              <a:rPr lang="en-ID" sz="2000" dirty="0" err="1"/>
              <a:t>makanan</a:t>
            </a:r>
            <a:r>
              <a:rPr lang="en-ID" sz="2000" b="1"/>
              <a:t> </a:t>
            </a:r>
            <a:r>
              <a:rPr lang="en-ID" sz="2000"/>
              <a:t>untuk</a:t>
            </a:r>
            <a:r>
              <a:rPr lang="en-ID" sz="2000" dirty="0"/>
              <a:t> </a:t>
            </a:r>
            <a:r>
              <a:rPr lang="en-ID" sz="2000" dirty="0" err="1"/>
              <a:t>mencapai</a:t>
            </a:r>
            <a:r>
              <a:rPr lang="en-ID" sz="2000" dirty="0"/>
              <a:t> </a:t>
            </a:r>
            <a:r>
              <a:rPr lang="en-ID" sz="2000" dirty="0" err="1"/>
              <a:t>gizi</a:t>
            </a:r>
            <a:r>
              <a:rPr lang="en-ID" sz="2000" dirty="0"/>
              <a:t> </a:t>
            </a:r>
            <a:r>
              <a:rPr lang="en-ID" sz="2000" dirty="0" err="1"/>
              <a:t>seimbang</a:t>
            </a:r>
            <a:r>
              <a:rPr lang="en-ID" sz="2000" dirty="0"/>
              <a:t>.</a:t>
            </a:r>
          </a:p>
          <a:p>
            <a:pPr>
              <a:spcAft>
                <a:spcPts val="1000"/>
              </a:spcAft>
            </a:pPr>
            <a:r>
              <a:rPr lang="en-ID" sz="2000" dirty="0" err="1"/>
              <a:t>Sebagian</a:t>
            </a:r>
            <a:r>
              <a:rPr lang="en-ID" sz="2000" dirty="0"/>
              <a:t> </a:t>
            </a:r>
            <a:r>
              <a:rPr lang="en-ID" sz="2000" dirty="0" err="1"/>
              <a:t>besar</a:t>
            </a:r>
            <a:r>
              <a:rPr lang="en-ID" sz="2000" dirty="0"/>
              <a:t> negara </a:t>
            </a:r>
            <a:r>
              <a:rPr lang="en-ID" sz="2000" dirty="0" err="1"/>
              <a:t>menerapkan</a:t>
            </a:r>
            <a:r>
              <a:rPr lang="en-ID" sz="2000" dirty="0"/>
              <a:t> </a:t>
            </a:r>
            <a:r>
              <a:rPr lang="en-ID" sz="2000" b="1" dirty="0" err="1"/>
              <a:t>piramida</a:t>
            </a:r>
            <a:r>
              <a:rPr lang="en-ID" sz="2000" b="1" dirty="0"/>
              <a:t> </a:t>
            </a:r>
            <a:r>
              <a:rPr lang="en-ID" sz="2000" b="1" dirty="0" err="1"/>
              <a:t>makanan</a:t>
            </a:r>
            <a:r>
              <a:rPr lang="en-ID" sz="2000" dirty="0"/>
              <a:t> dan </a:t>
            </a:r>
            <a:r>
              <a:rPr lang="en-ID" sz="2000" dirty="0" err="1"/>
              <a:t>penggunaan</a:t>
            </a:r>
            <a:r>
              <a:rPr lang="en-ID" sz="2000" dirty="0"/>
              <a:t> </a:t>
            </a:r>
            <a:r>
              <a:rPr lang="en-ID" sz="2000" b="1" dirty="0" err="1"/>
              <a:t>piring</a:t>
            </a:r>
            <a:r>
              <a:rPr lang="en-ID" sz="2000" b="1" dirty="0"/>
              <a:t> </a:t>
            </a:r>
            <a:r>
              <a:rPr lang="en-ID" sz="2000" b="1" dirty="0" err="1"/>
              <a:t>makan</a:t>
            </a:r>
            <a:r>
              <a:rPr lang="en-ID" sz="2000" b="1" dirty="0"/>
              <a:t> model T </a:t>
            </a:r>
            <a:r>
              <a:rPr lang="en-ID" sz="2000" dirty="0" err="1"/>
              <a:t>sebagai</a:t>
            </a:r>
            <a:r>
              <a:rPr lang="en-ID" sz="2000" dirty="0"/>
              <a:t> </a:t>
            </a:r>
            <a:r>
              <a:rPr lang="en-ID" sz="2000" dirty="0" err="1"/>
              <a:t>pedoman</a:t>
            </a:r>
            <a:r>
              <a:rPr lang="en-ID" sz="2000" dirty="0"/>
              <a:t> </a:t>
            </a:r>
            <a:r>
              <a:rPr lang="en-ID" sz="2000" dirty="0" err="1"/>
              <a:t>pola</a:t>
            </a:r>
            <a:r>
              <a:rPr lang="en-ID" sz="2000" dirty="0"/>
              <a:t> </a:t>
            </a:r>
            <a:r>
              <a:rPr lang="en-ID" sz="2000" dirty="0" err="1"/>
              <a:t>makan</a:t>
            </a:r>
            <a:r>
              <a:rPr lang="en-ID" sz="2000" dirty="0"/>
              <a:t> </a:t>
            </a:r>
            <a:r>
              <a:rPr lang="en-ID" sz="2000" dirty="0" err="1"/>
              <a:t>sehat</a:t>
            </a:r>
            <a:r>
              <a:rPr lang="en-ID" sz="2000" dirty="0"/>
              <a:t>.</a:t>
            </a:r>
          </a:p>
        </p:txBody>
      </p:sp>
      <p:pic>
        <p:nvPicPr>
          <p:cNvPr id="9" name="Picture 8">
            <a:extLst>
              <a:ext uri="{FF2B5EF4-FFF2-40B4-BE49-F238E27FC236}">
                <a16:creationId xmlns:a16="http://schemas.microsoft.com/office/drawing/2014/main" id="{DFA1F9D5-4C13-0B42-BFBC-CDD2D0467C08}"/>
              </a:ext>
            </a:extLst>
          </p:cNvPr>
          <p:cNvPicPr>
            <a:picLocks noChangeAspect="1"/>
          </p:cNvPicPr>
          <p:nvPr/>
        </p:nvPicPr>
        <p:blipFill rotWithShape="1">
          <a:blip r:embed="rId3"/>
          <a:srcRect l="16760" r="16627" b="3"/>
          <a:stretch/>
        </p:blipFill>
        <p:spPr>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16" name="Arc 15">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Oval 17">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1480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9617 - DEPARTMENT OF HEALTH_Food Pyramid Poster_Simple Version.png">
            <a:extLst>
              <a:ext uri="{FF2B5EF4-FFF2-40B4-BE49-F238E27FC236}">
                <a16:creationId xmlns:a16="http://schemas.microsoft.com/office/drawing/2014/main" id="{6C4B543C-3C36-D047-9690-D6E36AADA5CD}"/>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1041"/>
          <a:stretch/>
        </p:blipFill>
        <p:spPr>
          <a:xfrm>
            <a:off x="1119532" y="365125"/>
            <a:ext cx="9952935" cy="6368145"/>
          </a:xfrm>
          <a:prstGeom prst="rect">
            <a:avLst/>
          </a:prstGeom>
        </p:spPr>
      </p:pic>
    </p:spTree>
    <p:extLst>
      <p:ext uri="{BB962C8B-B14F-4D97-AF65-F5344CB8AC3E}">
        <p14:creationId xmlns:p14="http://schemas.microsoft.com/office/powerpoint/2010/main" val="2473489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AC6B390-BC59-4F1D-A0EE-D71A92F0A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B6C60D79-16F1-4C4B-B7E3-7634E7069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19137"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3" descr="M9738 - DEPARTMENT OF HEALTH_Food Pyramid_Shelf Fact Sheets_Web6.png">
            <a:extLst>
              <a:ext uri="{FF2B5EF4-FFF2-40B4-BE49-F238E27FC236}">
                <a16:creationId xmlns:a16="http://schemas.microsoft.com/office/drawing/2014/main" id="{F74330FE-F07F-B04A-AF0E-3F71D91FE7D9}"/>
              </a:ext>
            </a:extLst>
          </p:cNvPr>
          <p:cNvPicPr>
            <a:picLocks noChangeAspect="1"/>
          </p:cNvPicPr>
          <p:nvPr/>
        </p:nvPicPr>
        <p:blipFill rotWithShape="1">
          <a:blip r:embed="rId3">
            <a:extLst>
              <a:ext uri="{28A0092B-C50C-407E-A947-70E740481C1C}">
                <a14:useLocalDpi xmlns:a14="http://schemas.microsoft.com/office/drawing/2010/main" val="0"/>
              </a:ext>
            </a:extLst>
          </a:blip>
          <a:srcRect t="18160" b="41260"/>
          <a:stretch/>
        </p:blipFill>
        <p:spPr>
          <a:xfrm>
            <a:off x="6059433" y="2329402"/>
            <a:ext cx="6099908" cy="1751301"/>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15" name="Arc 14">
            <a:extLst>
              <a:ext uri="{FF2B5EF4-FFF2-40B4-BE49-F238E27FC236}">
                <a16:creationId xmlns:a16="http://schemas.microsoft.com/office/drawing/2014/main" id="{426B127E-6498-4C77-9C9D-4553A5113B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02050" y="650160"/>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2E26938-8E23-2D43-A906-CEB4E4934F33}"/>
              </a:ext>
            </a:extLst>
          </p:cNvPr>
          <p:cNvSpPr>
            <a:spLocks noGrp="1"/>
          </p:cNvSpPr>
          <p:nvPr>
            <p:ph type="title"/>
          </p:nvPr>
        </p:nvSpPr>
        <p:spPr>
          <a:xfrm>
            <a:off x="838201" y="479493"/>
            <a:ext cx="5257800" cy="1325563"/>
          </a:xfrm>
        </p:spPr>
        <p:txBody>
          <a:bodyPr>
            <a:normAutofit fontScale="90000"/>
          </a:bodyPr>
          <a:lstStyle/>
          <a:p>
            <a:r>
              <a:rPr lang="en-US" b="1" dirty="0" err="1"/>
              <a:t>Piramida</a:t>
            </a:r>
            <a:r>
              <a:rPr lang="en-US" b="1" dirty="0"/>
              <a:t> </a:t>
            </a:r>
            <a:r>
              <a:rPr lang="en-US" b="1" dirty="0" err="1"/>
              <a:t>makanan</a:t>
            </a:r>
            <a:r>
              <a:rPr lang="en-US" b="1" dirty="0"/>
              <a:t>: </a:t>
            </a:r>
            <a:br>
              <a:rPr lang="en-US" b="1" dirty="0"/>
            </a:br>
            <a:r>
              <a:rPr lang="en-US" b="1" dirty="0" err="1"/>
              <a:t>sayuran</a:t>
            </a:r>
            <a:r>
              <a:rPr lang="en-US" b="1" dirty="0"/>
              <a:t> dan </a:t>
            </a:r>
            <a:r>
              <a:rPr lang="en-US" b="1" dirty="0" err="1"/>
              <a:t>buah-buahan</a:t>
            </a:r>
            <a:endParaRPr lang="en-US" b="1" dirty="0"/>
          </a:p>
        </p:txBody>
      </p:sp>
      <p:sp>
        <p:nvSpPr>
          <p:cNvPr id="8" name="Content Placeholder 7">
            <a:extLst>
              <a:ext uri="{FF2B5EF4-FFF2-40B4-BE49-F238E27FC236}">
                <a16:creationId xmlns:a16="http://schemas.microsoft.com/office/drawing/2014/main" id="{058CE010-40C7-4076-9F64-9FFEC48C237A}"/>
              </a:ext>
            </a:extLst>
          </p:cNvPr>
          <p:cNvSpPr>
            <a:spLocks noGrp="1"/>
          </p:cNvSpPr>
          <p:nvPr>
            <p:ph idx="1"/>
          </p:nvPr>
        </p:nvSpPr>
        <p:spPr>
          <a:xfrm>
            <a:off x="838201" y="2144109"/>
            <a:ext cx="5040085" cy="4192520"/>
          </a:xfrm>
        </p:spPr>
        <p:txBody>
          <a:bodyPr>
            <a:normAutofit/>
          </a:bodyPr>
          <a:lstStyle/>
          <a:p>
            <a:pPr>
              <a:spcAft>
                <a:spcPts val="1000"/>
              </a:spcAft>
            </a:pPr>
            <a:r>
              <a:rPr lang="en-ID" sz="2200" dirty="0" err="1"/>
              <a:t>Sayuran</a:t>
            </a:r>
            <a:r>
              <a:rPr lang="en-ID" sz="2200" dirty="0"/>
              <a:t> dan </a:t>
            </a:r>
            <a:r>
              <a:rPr lang="en-ID" sz="2200" dirty="0" err="1"/>
              <a:t>buah-buahan</a:t>
            </a:r>
            <a:r>
              <a:rPr lang="en-ID" sz="2200" dirty="0"/>
              <a:t> </a:t>
            </a:r>
            <a:r>
              <a:rPr lang="en-ID" sz="2200" dirty="0" err="1"/>
              <a:t>mengandung</a:t>
            </a:r>
            <a:r>
              <a:rPr lang="en-ID" sz="2200" dirty="0"/>
              <a:t> </a:t>
            </a:r>
            <a:r>
              <a:rPr lang="en-ID" sz="2200" dirty="0" err="1"/>
              <a:t>serat</a:t>
            </a:r>
            <a:r>
              <a:rPr lang="en-ID" sz="2200" dirty="0"/>
              <a:t>, vitamin dan mineral yang </a:t>
            </a:r>
            <a:r>
              <a:rPr lang="en-ID" sz="2200" dirty="0" err="1"/>
              <a:t>penting</a:t>
            </a:r>
            <a:r>
              <a:rPr lang="en-ID" sz="2200" dirty="0"/>
              <a:t> </a:t>
            </a:r>
            <a:r>
              <a:rPr lang="en-ID" sz="2200" dirty="0" err="1"/>
              <a:t>untuk</a:t>
            </a:r>
            <a:r>
              <a:rPr lang="en-ID" sz="2200" dirty="0"/>
              <a:t> </a:t>
            </a:r>
            <a:r>
              <a:rPr lang="en-ID" sz="2200" dirty="0" err="1"/>
              <a:t>tubuh</a:t>
            </a:r>
            <a:endParaRPr lang="en-ID" sz="2200" dirty="0"/>
          </a:p>
          <a:p>
            <a:pPr>
              <a:spcAft>
                <a:spcPts val="1000"/>
              </a:spcAft>
            </a:pPr>
            <a:r>
              <a:rPr lang="en-US" sz="2200" dirty="0" err="1"/>
              <a:t>Asupan</a:t>
            </a:r>
            <a:r>
              <a:rPr lang="en-US" sz="2200" dirty="0"/>
              <a:t> </a:t>
            </a:r>
            <a:r>
              <a:rPr lang="en-US" sz="2200" dirty="0" err="1"/>
              <a:t>sayur</a:t>
            </a:r>
            <a:r>
              <a:rPr lang="en-US" sz="2200" dirty="0"/>
              <a:t> yang </a:t>
            </a:r>
            <a:r>
              <a:rPr lang="en-US" sz="2200" dirty="0" err="1"/>
              <a:t>dianjurkan</a:t>
            </a:r>
            <a:r>
              <a:rPr lang="en-US" sz="2200" dirty="0"/>
              <a:t> </a:t>
            </a:r>
            <a:r>
              <a:rPr lang="en-US" sz="2200" dirty="0" err="1"/>
              <a:t>adalah</a:t>
            </a:r>
            <a:r>
              <a:rPr lang="en-US" sz="2200" dirty="0"/>
              <a:t> </a:t>
            </a:r>
            <a:r>
              <a:rPr lang="en-US" sz="2200" b="1" dirty="0"/>
              <a:t>4-5 </a:t>
            </a:r>
            <a:r>
              <a:rPr lang="en-US" sz="2200" b="1" dirty="0" err="1"/>
              <a:t>porsi</a:t>
            </a:r>
            <a:r>
              <a:rPr lang="en-US" sz="2200" b="1" dirty="0"/>
              <a:t>/</a:t>
            </a:r>
            <a:r>
              <a:rPr lang="en-US" sz="2200" b="1" dirty="0" err="1"/>
              <a:t>hari</a:t>
            </a:r>
            <a:r>
              <a:rPr lang="en-US" sz="2200" dirty="0"/>
              <a:t>. </a:t>
            </a:r>
          </a:p>
          <a:p>
            <a:r>
              <a:rPr lang="en-US" sz="2200" dirty="0" err="1"/>
              <a:t>Asupan</a:t>
            </a:r>
            <a:r>
              <a:rPr lang="en-US" sz="2200" dirty="0"/>
              <a:t> </a:t>
            </a:r>
            <a:r>
              <a:rPr lang="en-US" sz="2200" dirty="0" err="1"/>
              <a:t>buah-buahan</a:t>
            </a:r>
            <a:r>
              <a:rPr lang="en-US" sz="2200" dirty="0"/>
              <a:t> yang </a:t>
            </a:r>
            <a:r>
              <a:rPr lang="en-US" sz="2200" dirty="0" err="1"/>
              <a:t>dianjurkan</a:t>
            </a:r>
            <a:r>
              <a:rPr lang="en-US" sz="2200" dirty="0"/>
              <a:t> </a:t>
            </a:r>
            <a:r>
              <a:rPr lang="en-US" sz="2200" dirty="0" err="1"/>
              <a:t>adalah</a:t>
            </a:r>
            <a:r>
              <a:rPr lang="en-US" sz="2200" dirty="0"/>
              <a:t> </a:t>
            </a:r>
            <a:r>
              <a:rPr lang="en-US" sz="2200" b="1" dirty="0"/>
              <a:t>2-3 </a:t>
            </a:r>
            <a:r>
              <a:rPr lang="en-US" sz="2200" b="1" dirty="0" err="1"/>
              <a:t>porsi</a:t>
            </a:r>
            <a:r>
              <a:rPr lang="en-US" sz="2200" b="1" dirty="0"/>
              <a:t>/</a:t>
            </a:r>
            <a:r>
              <a:rPr lang="en-US" sz="2200" b="1" dirty="0" err="1"/>
              <a:t>hari</a:t>
            </a:r>
            <a:r>
              <a:rPr lang="en-US" sz="2200" dirty="0"/>
              <a:t>. </a:t>
            </a:r>
            <a:endParaRPr lang="en-US" sz="2200" i="1" dirty="0"/>
          </a:p>
        </p:txBody>
      </p:sp>
    </p:spTree>
    <p:extLst>
      <p:ext uri="{BB962C8B-B14F-4D97-AF65-F5344CB8AC3E}">
        <p14:creationId xmlns:p14="http://schemas.microsoft.com/office/powerpoint/2010/main" val="3936656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423F2-1E69-C145-824E-083943114362}"/>
              </a:ext>
            </a:extLst>
          </p:cNvPr>
          <p:cNvSpPr>
            <a:spLocks noGrp="1"/>
          </p:cNvSpPr>
          <p:nvPr>
            <p:ph type="title"/>
          </p:nvPr>
        </p:nvSpPr>
        <p:spPr/>
        <p:txBody>
          <a:bodyPr/>
          <a:lstStyle/>
          <a:p>
            <a:r>
              <a:rPr lang="en-US" b="1" dirty="0" err="1"/>
              <a:t>Piramida</a:t>
            </a:r>
            <a:r>
              <a:rPr lang="en-US" b="1" dirty="0"/>
              <a:t> </a:t>
            </a:r>
            <a:r>
              <a:rPr lang="en-US" b="1" dirty="0" err="1"/>
              <a:t>makanan</a:t>
            </a:r>
            <a:r>
              <a:rPr lang="en-US" b="1" dirty="0"/>
              <a:t>: </a:t>
            </a:r>
            <a:r>
              <a:rPr lang="en-US" b="1" dirty="0" err="1"/>
              <a:t>sayuran</a:t>
            </a:r>
            <a:r>
              <a:rPr lang="en-US" b="1" dirty="0"/>
              <a:t> dan </a:t>
            </a:r>
            <a:r>
              <a:rPr lang="en-US" b="1" dirty="0" err="1"/>
              <a:t>buah-buahan</a:t>
            </a:r>
            <a:endParaRPr lang="en-US" dirty="0"/>
          </a:p>
        </p:txBody>
      </p:sp>
      <p:pic>
        <p:nvPicPr>
          <p:cNvPr id="9" name="Content Placeholder 8">
            <a:extLst>
              <a:ext uri="{FF2B5EF4-FFF2-40B4-BE49-F238E27FC236}">
                <a16:creationId xmlns:a16="http://schemas.microsoft.com/office/drawing/2014/main" id="{CE906A73-B3FE-B647-A26E-33B873764FD1}"/>
              </a:ext>
            </a:extLst>
          </p:cNvPr>
          <p:cNvPicPr>
            <a:picLocks noGrp="1" noChangeAspect="1"/>
          </p:cNvPicPr>
          <p:nvPr>
            <p:ph idx="1"/>
          </p:nvPr>
        </p:nvPicPr>
        <p:blipFill rotWithShape="1">
          <a:blip r:embed="rId3"/>
          <a:srcRect t="13410"/>
          <a:stretch/>
        </p:blipFill>
        <p:spPr>
          <a:xfrm>
            <a:off x="838200" y="1900238"/>
            <a:ext cx="3859213" cy="3341688"/>
          </a:xfrm>
        </p:spPr>
      </p:pic>
      <p:sp>
        <p:nvSpPr>
          <p:cNvPr id="10" name="TextBox 9">
            <a:extLst>
              <a:ext uri="{FF2B5EF4-FFF2-40B4-BE49-F238E27FC236}">
                <a16:creationId xmlns:a16="http://schemas.microsoft.com/office/drawing/2014/main" id="{4B1F3069-9338-3744-9B68-8626D766CE41}"/>
              </a:ext>
            </a:extLst>
          </p:cNvPr>
          <p:cNvSpPr txBox="1"/>
          <p:nvPr/>
        </p:nvSpPr>
        <p:spPr>
          <a:xfrm>
            <a:off x="838200" y="4811039"/>
            <a:ext cx="3859213" cy="430887"/>
          </a:xfrm>
          <a:prstGeom prst="rect">
            <a:avLst/>
          </a:prstGeom>
          <a:noFill/>
        </p:spPr>
        <p:txBody>
          <a:bodyPr wrap="square" rtlCol="0">
            <a:spAutoFit/>
          </a:bodyPr>
          <a:lstStyle/>
          <a:p>
            <a:pPr algn="ctr"/>
            <a:r>
              <a:rPr lang="en-US" sz="2200" b="1" dirty="0"/>
              <a:t>1 cup = 150g</a:t>
            </a:r>
          </a:p>
        </p:txBody>
      </p:sp>
      <p:sp>
        <p:nvSpPr>
          <p:cNvPr id="11" name="TextBox 10">
            <a:extLst>
              <a:ext uri="{FF2B5EF4-FFF2-40B4-BE49-F238E27FC236}">
                <a16:creationId xmlns:a16="http://schemas.microsoft.com/office/drawing/2014/main" id="{3107A0D4-55EF-F84D-B8A0-9D21C156950E}"/>
              </a:ext>
            </a:extLst>
          </p:cNvPr>
          <p:cNvSpPr txBox="1"/>
          <p:nvPr/>
        </p:nvSpPr>
        <p:spPr>
          <a:xfrm>
            <a:off x="5200650" y="1943100"/>
            <a:ext cx="6381750" cy="5006499"/>
          </a:xfrm>
          <a:prstGeom prst="rect">
            <a:avLst/>
          </a:prstGeom>
          <a:noFill/>
        </p:spPr>
        <p:txBody>
          <a:bodyPr wrap="square" rtlCol="0">
            <a:spAutoFit/>
          </a:bodyPr>
          <a:lstStyle/>
          <a:p>
            <a:pPr>
              <a:spcAft>
                <a:spcPts val="1000"/>
              </a:spcAft>
            </a:pPr>
            <a:r>
              <a:rPr lang="en-US" sz="2200" dirty="0" err="1"/>
              <a:t>Contoh</a:t>
            </a:r>
            <a:r>
              <a:rPr lang="en-US" sz="2200" dirty="0"/>
              <a:t> 1 </a:t>
            </a:r>
            <a:r>
              <a:rPr lang="en-US" sz="2200" dirty="0" err="1"/>
              <a:t>porsi</a:t>
            </a:r>
            <a:r>
              <a:rPr lang="en-US" sz="2200" dirty="0"/>
              <a:t> </a:t>
            </a:r>
            <a:r>
              <a:rPr lang="en-US" sz="2200" dirty="0" err="1"/>
              <a:t>sayuran</a:t>
            </a:r>
            <a:r>
              <a:rPr lang="en-US" sz="2200" dirty="0"/>
              <a:t>: </a:t>
            </a:r>
          </a:p>
          <a:p>
            <a:pPr marL="342900" indent="-342900">
              <a:spcAft>
                <a:spcPts val="200"/>
              </a:spcAft>
              <a:buFont typeface="Wingdings" pitchFamily="2" charset="2"/>
              <a:buChar char="§"/>
            </a:pPr>
            <a:r>
              <a:rPr lang="en-US" sz="2200" dirty="0"/>
              <a:t>½ </a:t>
            </a:r>
            <a:r>
              <a:rPr lang="en-US" sz="2200" i="1" dirty="0"/>
              <a:t>cup</a:t>
            </a:r>
            <a:r>
              <a:rPr lang="en-US" sz="2200" dirty="0"/>
              <a:t> </a:t>
            </a:r>
            <a:r>
              <a:rPr lang="en-US" sz="2200" dirty="0" err="1"/>
              <a:t>sayuran</a:t>
            </a:r>
            <a:r>
              <a:rPr lang="en-US" sz="2200" dirty="0"/>
              <a:t> </a:t>
            </a:r>
            <a:r>
              <a:rPr lang="en-US" sz="2200" dirty="0" err="1"/>
              <a:t>matang</a:t>
            </a:r>
            <a:endParaRPr lang="en-US" sz="2200" dirty="0"/>
          </a:p>
          <a:p>
            <a:pPr marL="342900" indent="-342900">
              <a:spcAft>
                <a:spcPts val="200"/>
              </a:spcAft>
              <a:buFont typeface="Wingdings" pitchFamily="2" charset="2"/>
              <a:buChar char="§"/>
            </a:pPr>
            <a:r>
              <a:rPr lang="en-US" sz="2200" dirty="0"/>
              <a:t>1 </a:t>
            </a:r>
            <a:r>
              <a:rPr lang="en-US" sz="2200" i="1" dirty="0"/>
              <a:t>cup</a:t>
            </a:r>
            <a:r>
              <a:rPr lang="en-US" sz="2200" dirty="0"/>
              <a:t> salad</a:t>
            </a:r>
          </a:p>
          <a:p>
            <a:pPr marL="342900" indent="-342900">
              <a:spcAft>
                <a:spcPts val="1000"/>
              </a:spcAft>
              <a:buFont typeface="Wingdings" pitchFamily="2" charset="2"/>
              <a:buChar char="§"/>
            </a:pPr>
            <a:r>
              <a:rPr lang="en-US" sz="2200" dirty="0"/>
              <a:t>1 </a:t>
            </a:r>
            <a:r>
              <a:rPr lang="en-US" sz="2200" i="1" dirty="0"/>
              <a:t>cup</a:t>
            </a:r>
            <a:r>
              <a:rPr lang="en-US" sz="2200" dirty="0"/>
              <a:t> sup</a:t>
            </a:r>
          </a:p>
          <a:p>
            <a:endParaRPr lang="en-US" sz="2200" dirty="0"/>
          </a:p>
          <a:p>
            <a:pPr>
              <a:spcAft>
                <a:spcPts val="1000"/>
              </a:spcAft>
            </a:pPr>
            <a:r>
              <a:rPr lang="en-US" sz="2200" dirty="0" err="1"/>
              <a:t>Contoh</a:t>
            </a:r>
            <a:r>
              <a:rPr lang="en-US" sz="2200" dirty="0"/>
              <a:t> 1 </a:t>
            </a:r>
            <a:r>
              <a:rPr lang="en-US" sz="2200" dirty="0" err="1"/>
              <a:t>porsi</a:t>
            </a:r>
            <a:r>
              <a:rPr lang="en-US" sz="2200" dirty="0"/>
              <a:t> </a:t>
            </a:r>
            <a:r>
              <a:rPr lang="en-US" sz="2200" dirty="0" err="1"/>
              <a:t>buah</a:t>
            </a:r>
            <a:r>
              <a:rPr lang="en-US" sz="2200" dirty="0"/>
              <a:t>: </a:t>
            </a:r>
          </a:p>
          <a:p>
            <a:pPr marL="342900" indent="-342900">
              <a:spcAft>
                <a:spcPts val="200"/>
              </a:spcAft>
              <a:buFont typeface="Wingdings" pitchFamily="2" charset="2"/>
              <a:buChar char="§"/>
            </a:pPr>
            <a:r>
              <a:rPr lang="en-US" sz="2200" dirty="0"/>
              <a:t>1 </a:t>
            </a:r>
            <a:r>
              <a:rPr lang="en-US" sz="2200" dirty="0" err="1"/>
              <a:t>buah</a:t>
            </a:r>
            <a:r>
              <a:rPr lang="en-US" sz="2200" dirty="0"/>
              <a:t> </a:t>
            </a:r>
            <a:r>
              <a:rPr lang="en-US" sz="2200" dirty="0" err="1"/>
              <a:t>ukuran</a:t>
            </a:r>
            <a:r>
              <a:rPr lang="en-US" sz="2200" dirty="0"/>
              <a:t> </a:t>
            </a:r>
            <a:r>
              <a:rPr lang="en-US" sz="2200" dirty="0" err="1"/>
              <a:t>sedang</a:t>
            </a:r>
            <a:r>
              <a:rPr lang="en-US" sz="2200" dirty="0"/>
              <a:t> (</a:t>
            </a:r>
            <a:r>
              <a:rPr lang="en-US" sz="2200" dirty="0" err="1"/>
              <a:t>apel</a:t>
            </a:r>
            <a:r>
              <a:rPr lang="en-US" sz="2200" dirty="0"/>
              <a:t>, </a:t>
            </a:r>
            <a:r>
              <a:rPr lang="en-US" sz="2200" dirty="0" err="1"/>
              <a:t>pir</a:t>
            </a:r>
            <a:r>
              <a:rPr lang="en-US" sz="2200" dirty="0"/>
              <a:t>, pisang)</a:t>
            </a:r>
          </a:p>
          <a:p>
            <a:pPr marL="342900" indent="-342900">
              <a:spcAft>
                <a:spcPts val="200"/>
              </a:spcAft>
              <a:buFont typeface="Wingdings" pitchFamily="2" charset="2"/>
              <a:buChar char="§"/>
            </a:pPr>
            <a:r>
              <a:rPr lang="en-US" sz="2200" dirty="0"/>
              <a:t>2 </a:t>
            </a:r>
            <a:r>
              <a:rPr lang="en-US" sz="2200" dirty="0" err="1"/>
              <a:t>buah</a:t>
            </a:r>
            <a:r>
              <a:rPr lang="en-US" sz="2200" dirty="0"/>
              <a:t> </a:t>
            </a:r>
            <a:r>
              <a:rPr lang="en-US" sz="2200" dirty="0" err="1"/>
              <a:t>ukuran</a:t>
            </a:r>
            <a:r>
              <a:rPr lang="en-US" sz="2200" dirty="0"/>
              <a:t> </a:t>
            </a:r>
            <a:r>
              <a:rPr lang="en-US" sz="2200" dirty="0" err="1"/>
              <a:t>kecil</a:t>
            </a:r>
            <a:r>
              <a:rPr lang="en-US" sz="2200" dirty="0"/>
              <a:t> (</a:t>
            </a:r>
            <a:r>
              <a:rPr lang="en-US" sz="2200" dirty="0" err="1"/>
              <a:t>jeruk</a:t>
            </a:r>
            <a:r>
              <a:rPr lang="en-US" sz="2200" dirty="0"/>
              <a:t> mandarin, kiwi, plum)</a:t>
            </a:r>
          </a:p>
          <a:p>
            <a:pPr marL="342900" indent="-342900">
              <a:spcAft>
                <a:spcPts val="200"/>
              </a:spcAft>
              <a:buFont typeface="Wingdings" pitchFamily="2" charset="2"/>
              <a:buChar char="§"/>
            </a:pPr>
            <a:r>
              <a:rPr lang="en-US" sz="2200" dirty="0"/>
              <a:t>1 </a:t>
            </a:r>
            <a:r>
              <a:rPr lang="en-US" sz="2200" dirty="0" err="1"/>
              <a:t>telapak</a:t>
            </a:r>
            <a:r>
              <a:rPr lang="en-US" sz="2200" dirty="0"/>
              <a:t> </a:t>
            </a:r>
            <a:r>
              <a:rPr lang="en-US" sz="2200" dirty="0" err="1"/>
              <a:t>tangan</a:t>
            </a:r>
            <a:r>
              <a:rPr lang="en-US" sz="2200" dirty="0"/>
              <a:t> </a:t>
            </a:r>
            <a:r>
              <a:rPr lang="en-US" sz="2200" dirty="0" err="1"/>
              <a:t>penuh</a:t>
            </a:r>
            <a:r>
              <a:rPr lang="en-US" sz="2200" dirty="0"/>
              <a:t> </a:t>
            </a:r>
            <a:r>
              <a:rPr lang="en-US" sz="2200" dirty="0" err="1"/>
              <a:t>anggur</a:t>
            </a:r>
            <a:r>
              <a:rPr lang="en-US" sz="2200" dirty="0"/>
              <a:t>/berries</a:t>
            </a:r>
          </a:p>
          <a:p>
            <a:pPr marL="342900" indent="-342900">
              <a:buFont typeface="Wingdings" pitchFamily="2" charset="2"/>
              <a:buChar char="§"/>
            </a:pPr>
            <a:r>
              <a:rPr lang="en-US" sz="2200" dirty="0"/>
              <a:t>150 ml </a:t>
            </a:r>
            <a:r>
              <a:rPr lang="en-US" sz="2200" i="1" dirty="0"/>
              <a:t>unsweetened</a:t>
            </a:r>
            <a:r>
              <a:rPr lang="en-US" sz="2200" dirty="0"/>
              <a:t> </a:t>
            </a:r>
            <a:r>
              <a:rPr lang="en-US" sz="2200" i="1" dirty="0"/>
              <a:t>fresh juice</a:t>
            </a:r>
            <a:endParaRPr lang="en-US" sz="2200" dirty="0"/>
          </a:p>
          <a:p>
            <a:endParaRPr lang="en-US" sz="2200" dirty="0"/>
          </a:p>
          <a:p>
            <a:endParaRPr lang="en-US" sz="2200" dirty="0"/>
          </a:p>
        </p:txBody>
      </p:sp>
    </p:spTree>
    <p:extLst>
      <p:ext uri="{BB962C8B-B14F-4D97-AF65-F5344CB8AC3E}">
        <p14:creationId xmlns:p14="http://schemas.microsoft.com/office/powerpoint/2010/main" val="156669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4AC6B390-BC59-4F1D-A0EE-D71A92F0A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B6C60D79-16F1-4C4B-B7E3-7634E7069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19137"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Arc 23">
            <a:extLst>
              <a:ext uri="{FF2B5EF4-FFF2-40B4-BE49-F238E27FC236}">
                <a16:creationId xmlns:a16="http://schemas.microsoft.com/office/drawing/2014/main" id="{426B127E-6498-4C77-9C9D-4553A5113B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02050" y="650160"/>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7F5C3B5-5829-074E-858E-90F9EF90007C}"/>
              </a:ext>
            </a:extLst>
          </p:cNvPr>
          <p:cNvSpPr>
            <a:spLocks noGrp="1"/>
          </p:cNvSpPr>
          <p:nvPr>
            <p:ph type="title"/>
          </p:nvPr>
        </p:nvSpPr>
        <p:spPr>
          <a:xfrm>
            <a:off x="838201" y="479493"/>
            <a:ext cx="5257800" cy="1325563"/>
          </a:xfrm>
        </p:spPr>
        <p:txBody>
          <a:bodyPr>
            <a:normAutofit/>
          </a:bodyPr>
          <a:lstStyle/>
          <a:p>
            <a:r>
              <a:rPr lang="en-US" b="1" dirty="0" err="1"/>
              <a:t>Piramida</a:t>
            </a:r>
            <a:r>
              <a:rPr lang="en-US" b="1" dirty="0"/>
              <a:t> </a:t>
            </a:r>
            <a:r>
              <a:rPr lang="en-US" b="1" dirty="0" err="1"/>
              <a:t>makanan</a:t>
            </a:r>
            <a:r>
              <a:rPr lang="en-US" b="1" dirty="0"/>
              <a:t>: </a:t>
            </a:r>
            <a:r>
              <a:rPr lang="en-US" b="1" dirty="0" err="1"/>
              <a:t>karbohidrat</a:t>
            </a:r>
            <a:endParaRPr lang="en-US" b="1" dirty="0"/>
          </a:p>
        </p:txBody>
      </p:sp>
      <p:sp>
        <p:nvSpPr>
          <p:cNvPr id="8" name="Content Placeholder 7">
            <a:extLst>
              <a:ext uri="{FF2B5EF4-FFF2-40B4-BE49-F238E27FC236}">
                <a16:creationId xmlns:a16="http://schemas.microsoft.com/office/drawing/2014/main" id="{FE788BAF-7CA1-4E62-921A-8E99123C3225}"/>
              </a:ext>
            </a:extLst>
          </p:cNvPr>
          <p:cNvSpPr>
            <a:spLocks noGrp="1"/>
          </p:cNvSpPr>
          <p:nvPr>
            <p:ph idx="1"/>
          </p:nvPr>
        </p:nvSpPr>
        <p:spPr>
          <a:xfrm>
            <a:off x="838200" y="2284549"/>
            <a:ext cx="5094513" cy="4192520"/>
          </a:xfrm>
        </p:spPr>
        <p:txBody>
          <a:bodyPr>
            <a:normAutofit/>
          </a:bodyPr>
          <a:lstStyle/>
          <a:p>
            <a:pPr>
              <a:spcAft>
                <a:spcPts val="1000"/>
              </a:spcAft>
            </a:pPr>
            <a:r>
              <a:rPr lang="en-ID" sz="2200" dirty="0" err="1"/>
              <a:t>Makanan</a:t>
            </a:r>
            <a:r>
              <a:rPr lang="en-ID" sz="2200" dirty="0"/>
              <a:t> </a:t>
            </a:r>
            <a:r>
              <a:rPr lang="en-ID" sz="2200" dirty="0" err="1"/>
              <a:t>mengandung</a:t>
            </a:r>
            <a:r>
              <a:rPr lang="en-ID" sz="2200" dirty="0"/>
              <a:t> </a:t>
            </a:r>
            <a:r>
              <a:rPr lang="en-ID" sz="2200" dirty="0" err="1"/>
              <a:t>karbohidrat</a:t>
            </a:r>
            <a:r>
              <a:rPr lang="en-ID" sz="2200" dirty="0"/>
              <a:t> </a:t>
            </a:r>
            <a:r>
              <a:rPr lang="en-ID" sz="2200" dirty="0" err="1"/>
              <a:t>diantaranya</a:t>
            </a:r>
            <a:r>
              <a:rPr lang="en-ID" sz="2200" dirty="0"/>
              <a:t> </a:t>
            </a:r>
            <a:r>
              <a:rPr lang="en-ID" sz="2200" dirty="0" err="1"/>
              <a:t>adalah</a:t>
            </a:r>
            <a:r>
              <a:rPr lang="en-ID" sz="2200" dirty="0"/>
              <a:t> nasi, </a:t>
            </a:r>
            <a:r>
              <a:rPr lang="en-ID" sz="2200" dirty="0" err="1"/>
              <a:t>mie</a:t>
            </a:r>
            <a:r>
              <a:rPr lang="en-ID" sz="2200" dirty="0"/>
              <a:t>, pasta, </a:t>
            </a:r>
            <a:r>
              <a:rPr lang="en-ID" sz="2200" dirty="0" err="1"/>
              <a:t>gandum</a:t>
            </a:r>
            <a:r>
              <a:rPr lang="en-ID" sz="2200" dirty="0"/>
              <a:t>, muesli, quinoa, roti, </a:t>
            </a:r>
            <a:r>
              <a:rPr lang="en-ID" sz="2200" dirty="0" err="1"/>
              <a:t>sereal</a:t>
            </a:r>
            <a:r>
              <a:rPr lang="en-ID" sz="2200" dirty="0"/>
              <a:t>, </a:t>
            </a:r>
            <a:r>
              <a:rPr lang="en-ID" sz="2200" dirty="0" err="1"/>
              <a:t>kentang</a:t>
            </a:r>
            <a:r>
              <a:rPr lang="en-ID" sz="2200" dirty="0"/>
              <a:t>, </a:t>
            </a:r>
            <a:r>
              <a:rPr lang="en-ID" sz="2200" dirty="0" err="1"/>
              <a:t>jagung</a:t>
            </a:r>
            <a:r>
              <a:rPr lang="en-ID" sz="2200" dirty="0"/>
              <a:t>, </a:t>
            </a:r>
            <a:r>
              <a:rPr lang="en-ID" sz="2200" dirty="0" err="1"/>
              <a:t>singkong</a:t>
            </a:r>
            <a:r>
              <a:rPr lang="en-ID" sz="2200" dirty="0"/>
              <a:t>, </a:t>
            </a:r>
            <a:r>
              <a:rPr lang="en-ID" sz="2200" dirty="0" err="1"/>
              <a:t>ubi</a:t>
            </a:r>
            <a:r>
              <a:rPr lang="en-ID" sz="2200" dirty="0"/>
              <a:t> dan </a:t>
            </a:r>
            <a:r>
              <a:rPr lang="en-ID" sz="2200" dirty="0" err="1"/>
              <a:t>sagu</a:t>
            </a:r>
            <a:endParaRPr lang="en-ID" sz="2200" dirty="0"/>
          </a:p>
          <a:p>
            <a:pPr>
              <a:spcAft>
                <a:spcPts val="1000"/>
              </a:spcAft>
            </a:pPr>
            <a:r>
              <a:rPr lang="en-ID" sz="2200" dirty="0" err="1"/>
              <a:t>Usahakan</a:t>
            </a:r>
            <a:r>
              <a:rPr lang="en-ID" sz="2200" dirty="0"/>
              <a:t> </a:t>
            </a:r>
            <a:r>
              <a:rPr lang="en-ID" sz="2200" dirty="0" err="1"/>
              <a:t>memilih</a:t>
            </a:r>
            <a:r>
              <a:rPr lang="en-ID" sz="2200" dirty="0"/>
              <a:t> </a:t>
            </a:r>
            <a:r>
              <a:rPr lang="en-ID" sz="2200" dirty="0" err="1"/>
              <a:t>makanan</a:t>
            </a:r>
            <a:r>
              <a:rPr lang="en-ID" sz="2200" dirty="0"/>
              <a:t> </a:t>
            </a:r>
            <a:r>
              <a:rPr lang="en-ID" sz="2200" dirty="0" err="1"/>
              <a:t>karbohidrat</a:t>
            </a:r>
            <a:r>
              <a:rPr lang="en-ID" sz="2200" dirty="0"/>
              <a:t> </a:t>
            </a:r>
            <a:r>
              <a:rPr lang="en-ID" sz="2200" dirty="0" err="1"/>
              <a:t>jenis</a:t>
            </a:r>
            <a:r>
              <a:rPr lang="en-ID" sz="2200" dirty="0"/>
              <a:t> </a:t>
            </a:r>
            <a:r>
              <a:rPr lang="en-ID" sz="2200" dirty="0" err="1"/>
              <a:t>gandum</a:t>
            </a:r>
            <a:r>
              <a:rPr lang="en-ID" sz="2200" dirty="0"/>
              <a:t> (</a:t>
            </a:r>
            <a:r>
              <a:rPr lang="en-ID" sz="2200" i="1" dirty="0"/>
              <a:t>wholemeal</a:t>
            </a:r>
            <a:r>
              <a:rPr lang="en-ID" sz="2200" dirty="0"/>
              <a:t>) </a:t>
            </a:r>
            <a:r>
              <a:rPr lang="en-ID" sz="2200" dirty="0" err="1"/>
              <a:t>atau</a:t>
            </a:r>
            <a:r>
              <a:rPr lang="en-ID" sz="2200" dirty="0"/>
              <a:t> </a:t>
            </a:r>
            <a:r>
              <a:rPr lang="en-ID" sz="2200" dirty="0" err="1"/>
              <a:t>biji-bijian</a:t>
            </a:r>
            <a:r>
              <a:rPr lang="en-ID" sz="2200" dirty="0"/>
              <a:t> (</a:t>
            </a:r>
            <a:r>
              <a:rPr lang="en-ID" sz="2200" i="1" dirty="0"/>
              <a:t>wholegrain)</a:t>
            </a:r>
          </a:p>
          <a:p>
            <a:r>
              <a:rPr lang="en-ID" sz="2200" dirty="0" err="1"/>
              <a:t>Asupan</a:t>
            </a:r>
            <a:r>
              <a:rPr lang="en-ID" sz="2200" dirty="0"/>
              <a:t> </a:t>
            </a:r>
            <a:r>
              <a:rPr lang="en-ID" sz="2200" dirty="0" err="1"/>
              <a:t>karbohidrat</a:t>
            </a:r>
            <a:r>
              <a:rPr lang="en-ID" sz="2200" dirty="0"/>
              <a:t> yang </a:t>
            </a:r>
            <a:r>
              <a:rPr lang="en-ID" sz="2200" dirty="0" err="1"/>
              <a:t>dianjurkan</a:t>
            </a:r>
            <a:r>
              <a:rPr lang="en-ID" sz="2200" dirty="0"/>
              <a:t> </a:t>
            </a:r>
            <a:r>
              <a:rPr lang="en-ID" sz="2200" dirty="0" err="1"/>
              <a:t>adalah</a:t>
            </a:r>
            <a:r>
              <a:rPr lang="en-ID" sz="2200" dirty="0"/>
              <a:t> </a:t>
            </a:r>
            <a:r>
              <a:rPr lang="en-ID" sz="2200" b="1" dirty="0"/>
              <a:t>3-5 </a:t>
            </a:r>
            <a:r>
              <a:rPr lang="en-ID" sz="2200" b="1" dirty="0" err="1"/>
              <a:t>porsi</a:t>
            </a:r>
            <a:r>
              <a:rPr lang="en-ID" sz="2200" b="1" dirty="0"/>
              <a:t>/</a:t>
            </a:r>
            <a:r>
              <a:rPr lang="en-ID" sz="2200" b="1" dirty="0" err="1"/>
              <a:t>hari</a:t>
            </a:r>
            <a:r>
              <a:rPr lang="en-ID" sz="2200" dirty="0"/>
              <a:t>. </a:t>
            </a:r>
            <a:endParaRPr lang="en-US" sz="2200" dirty="0"/>
          </a:p>
        </p:txBody>
      </p:sp>
      <p:grpSp>
        <p:nvGrpSpPr>
          <p:cNvPr id="5" name="Group 4">
            <a:extLst>
              <a:ext uri="{FF2B5EF4-FFF2-40B4-BE49-F238E27FC236}">
                <a16:creationId xmlns:a16="http://schemas.microsoft.com/office/drawing/2014/main" id="{286EEF94-0337-9C4C-B037-E4D9A354102D}"/>
              </a:ext>
            </a:extLst>
          </p:cNvPr>
          <p:cNvGrpSpPr/>
          <p:nvPr/>
        </p:nvGrpSpPr>
        <p:grpSpPr>
          <a:xfrm>
            <a:off x="5932713" y="2455217"/>
            <a:ext cx="6096000" cy="2678646"/>
            <a:chOff x="5932713" y="2455217"/>
            <a:chExt cx="6096000" cy="2678646"/>
          </a:xfrm>
        </p:grpSpPr>
        <p:pic>
          <p:nvPicPr>
            <p:cNvPr id="4" name="Content Placeholder 3" descr="M9738 - DEPARTMENT OF HEALTH_Food Pyramid_Shelf Fact Sheets_Web5.png">
              <a:extLst>
                <a:ext uri="{FF2B5EF4-FFF2-40B4-BE49-F238E27FC236}">
                  <a16:creationId xmlns:a16="http://schemas.microsoft.com/office/drawing/2014/main" id="{710BA7CC-D2EF-784B-9AAB-A3698E997C05}"/>
                </a:ext>
              </a:extLst>
            </p:cNvPr>
            <p:cNvPicPr>
              <a:picLocks noChangeAspect="1"/>
            </p:cNvPicPr>
            <p:nvPr/>
          </p:nvPicPr>
          <p:blipFill rotWithShape="1">
            <a:blip r:embed="rId3">
              <a:extLst>
                <a:ext uri="{28A0092B-C50C-407E-A947-70E740481C1C}">
                  <a14:useLocalDpi xmlns:a14="http://schemas.microsoft.com/office/drawing/2010/main" val="0"/>
                </a:ext>
              </a:extLst>
            </a:blip>
            <a:srcRect t="21110" b="68805"/>
            <a:stretch/>
          </p:blipFill>
          <p:spPr>
            <a:xfrm>
              <a:off x="5932714" y="2455217"/>
              <a:ext cx="6095999" cy="43494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pic>
          <p:nvPicPr>
            <p:cNvPr id="12" name="Content Placeholder 3" descr="M9738 - DEPARTMENT OF HEALTH_Food Pyramid_Shelf Fact Sheets_Web5.png">
              <a:extLst>
                <a:ext uri="{FF2B5EF4-FFF2-40B4-BE49-F238E27FC236}">
                  <a16:creationId xmlns:a16="http://schemas.microsoft.com/office/drawing/2014/main" id="{6E670C99-109D-4045-8836-7C0D5309460B}"/>
                </a:ext>
              </a:extLst>
            </p:cNvPr>
            <p:cNvPicPr>
              <a:picLocks noChangeAspect="1"/>
            </p:cNvPicPr>
            <p:nvPr/>
          </p:nvPicPr>
          <p:blipFill rotWithShape="1">
            <a:blip r:embed="rId3">
              <a:extLst>
                <a:ext uri="{28A0092B-C50C-407E-A947-70E740481C1C}">
                  <a14:useLocalDpi xmlns:a14="http://schemas.microsoft.com/office/drawing/2010/main" val="0"/>
                </a:ext>
              </a:extLst>
            </a:blip>
            <a:srcRect t="47321" b="27199"/>
            <a:stretch/>
          </p:blipFill>
          <p:spPr>
            <a:xfrm>
              <a:off x="5932713" y="2913074"/>
              <a:ext cx="6095999" cy="1098936"/>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pic>
          <p:nvPicPr>
            <p:cNvPr id="14" name="Picture 13">
              <a:extLst>
                <a:ext uri="{FF2B5EF4-FFF2-40B4-BE49-F238E27FC236}">
                  <a16:creationId xmlns:a16="http://schemas.microsoft.com/office/drawing/2014/main" id="{DD5C089F-E204-0E43-A64C-F508DBDA76B9}"/>
                </a:ext>
              </a:extLst>
            </p:cNvPr>
            <p:cNvPicPr>
              <a:picLocks noChangeAspect="1"/>
            </p:cNvPicPr>
            <p:nvPr/>
          </p:nvPicPr>
          <p:blipFill rotWithShape="1">
            <a:blip r:embed="rId4"/>
            <a:srcRect l="1815" t="76742" r="60071" b="12768"/>
            <a:stretch/>
          </p:blipFill>
          <p:spPr>
            <a:xfrm>
              <a:off x="6055774" y="4034927"/>
              <a:ext cx="5766112" cy="1098936"/>
            </a:xfrm>
            <a:prstGeom prst="rect">
              <a:avLst/>
            </a:prstGeom>
          </p:spPr>
        </p:pic>
      </p:grpSp>
    </p:spTree>
    <p:extLst>
      <p:ext uri="{BB962C8B-B14F-4D97-AF65-F5344CB8AC3E}">
        <p14:creationId xmlns:p14="http://schemas.microsoft.com/office/powerpoint/2010/main" val="1674070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423F2-1E69-C145-824E-083943114362}"/>
              </a:ext>
            </a:extLst>
          </p:cNvPr>
          <p:cNvSpPr>
            <a:spLocks noGrp="1"/>
          </p:cNvSpPr>
          <p:nvPr>
            <p:ph type="title"/>
          </p:nvPr>
        </p:nvSpPr>
        <p:spPr/>
        <p:txBody>
          <a:bodyPr/>
          <a:lstStyle/>
          <a:p>
            <a:r>
              <a:rPr lang="en-US" b="1" dirty="0" err="1"/>
              <a:t>Piramida</a:t>
            </a:r>
            <a:r>
              <a:rPr lang="en-US" b="1" dirty="0"/>
              <a:t> </a:t>
            </a:r>
            <a:r>
              <a:rPr lang="en-US" b="1" dirty="0" err="1"/>
              <a:t>makanan</a:t>
            </a:r>
            <a:r>
              <a:rPr lang="en-US" b="1" dirty="0"/>
              <a:t>: </a:t>
            </a:r>
            <a:r>
              <a:rPr lang="en-US" b="1" dirty="0" err="1"/>
              <a:t>sayuran</a:t>
            </a:r>
            <a:r>
              <a:rPr lang="en-US" b="1" dirty="0"/>
              <a:t> dan </a:t>
            </a:r>
            <a:r>
              <a:rPr lang="en-US" b="1" dirty="0" err="1"/>
              <a:t>buah-buahan</a:t>
            </a:r>
            <a:endParaRPr lang="en-US" dirty="0"/>
          </a:p>
        </p:txBody>
      </p:sp>
      <p:sp>
        <p:nvSpPr>
          <p:cNvPr id="11" name="TextBox 10">
            <a:extLst>
              <a:ext uri="{FF2B5EF4-FFF2-40B4-BE49-F238E27FC236}">
                <a16:creationId xmlns:a16="http://schemas.microsoft.com/office/drawing/2014/main" id="{3107A0D4-55EF-F84D-B8A0-9D21C156950E}"/>
              </a:ext>
            </a:extLst>
          </p:cNvPr>
          <p:cNvSpPr txBox="1"/>
          <p:nvPr/>
        </p:nvSpPr>
        <p:spPr>
          <a:xfrm>
            <a:off x="5524500" y="2076450"/>
            <a:ext cx="6381750" cy="3370153"/>
          </a:xfrm>
          <a:prstGeom prst="rect">
            <a:avLst/>
          </a:prstGeom>
          <a:noFill/>
        </p:spPr>
        <p:txBody>
          <a:bodyPr wrap="square" rtlCol="0">
            <a:spAutoFit/>
          </a:bodyPr>
          <a:lstStyle/>
          <a:p>
            <a:pPr>
              <a:spcAft>
                <a:spcPts val="1000"/>
              </a:spcAft>
            </a:pPr>
            <a:r>
              <a:rPr lang="en-ID" sz="2200" dirty="0" err="1"/>
              <a:t>Contoh</a:t>
            </a:r>
            <a:r>
              <a:rPr lang="en-ID" sz="2200" dirty="0"/>
              <a:t> 1 </a:t>
            </a:r>
            <a:r>
              <a:rPr lang="en-ID" sz="2200" dirty="0" err="1"/>
              <a:t>porsi</a:t>
            </a:r>
            <a:r>
              <a:rPr lang="en-ID" sz="2200" dirty="0"/>
              <a:t> </a:t>
            </a:r>
            <a:r>
              <a:rPr lang="en-ID" sz="2200" dirty="0" err="1"/>
              <a:t>karbohidrat</a:t>
            </a:r>
            <a:r>
              <a:rPr lang="en-ID" sz="2200" dirty="0"/>
              <a:t>: </a:t>
            </a:r>
          </a:p>
          <a:p>
            <a:pPr marL="342900" indent="-342900">
              <a:spcAft>
                <a:spcPts val="200"/>
              </a:spcAft>
              <a:buFont typeface="Wingdings" pitchFamily="2" charset="2"/>
              <a:buChar char="§"/>
            </a:pPr>
            <a:r>
              <a:rPr lang="en-ID" sz="2200" dirty="0"/>
              <a:t>1 </a:t>
            </a:r>
            <a:r>
              <a:rPr lang="en-ID" sz="2200" i="1" dirty="0"/>
              <a:t>cup</a:t>
            </a:r>
            <a:r>
              <a:rPr lang="en-ID" sz="2200" dirty="0"/>
              <a:t> nasi/</a:t>
            </a:r>
            <a:r>
              <a:rPr lang="en-ID" sz="2200" dirty="0" err="1"/>
              <a:t>mie</a:t>
            </a:r>
            <a:r>
              <a:rPr lang="en-ID" sz="2200" dirty="0"/>
              <a:t>/pasta</a:t>
            </a:r>
          </a:p>
          <a:p>
            <a:pPr marL="342900" indent="-342900">
              <a:spcAft>
                <a:spcPts val="200"/>
              </a:spcAft>
              <a:buFont typeface="Wingdings" pitchFamily="2" charset="2"/>
              <a:buChar char="§"/>
            </a:pPr>
            <a:r>
              <a:rPr lang="en-ID" sz="2200" dirty="0"/>
              <a:t>½ </a:t>
            </a:r>
            <a:r>
              <a:rPr lang="en-ID" sz="2200" i="1" dirty="0"/>
              <a:t>cup</a:t>
            </a:r>
            <a:r>
              <a:rPr lang="en-ID" sz="2200" dirty="0"/>
              <a:t> </a:t>
            </a:r>
            <a:r>
              <a:rPr lang="en-ID" sz="2200" dirty="0" err="1"/>
              <a:t>gandum</a:t>
            </a:r>
            <a:r>
              <a:rPr lang="en-ID" sz="2200" dirty="0"/>
              <a:t>/muesli</a:t>
            </a:r>
          </a:p>
          <a:p>
            <a:pPr marL="342900" indent="-342900">
              <a:spcAft>
                <a:spcPts val="200"/>
              </a:spcAft>
              <a:buFont typeface="Wingdings" pitchFamily="2" charset="2"/>
              <a:buChar char="§"/>
            </a:pPr>
            <a:r>
              <a:rPr lang="en-ID" sz="2200" dirty="0"/>
              <a:t>2 </a:t>
            </a:r>
            <a:r>
              <a:rPr lang="en-ID" sz="2200" dirty="0" err="1"/>
              <a:t>lembar</a:t>
            </a:r>
            <a:r>
              <a:rPr lang="en-ID" sz="2200" dirty="0"/>
              <a:t> roti</a:t>
            </a:r>
          </a:p>
          <a:p>
            <a:pPr marL="342900" indent="-342900">
              <a:spcAft>
                <a:spcPts val="200"/>
              </a:spcAft>
              <a:buFont typeface="Wingdings" pitchFamily="2" charset="2"/>
              <a:buChar char="§"/>
            </a:pPr>
            <a:r>
              <a:rPr lang="en-ID" sz="2200" dirty="0"/>
              <a:t>1 </a:t>
            </a:r>
            <a:r>
              <a:rPr lang="en-ID" sz="2200" i="1" dirty="0"/>
              <a:t>cup</a:t>
            </a:r>
            <a:r>
              <a:rPr lang="en-ID" sz="2200" dirty="0"/>
              <a:t> </a:t>
            </a:r>
            <a:r>
              <a:rPr lang="en-ID" sz="2200" dirty="0" err="1"/>
              <a:t>sereal</a:t>
            </a:r>
            <a:endParaRPr lang="en-ID" sz="2200" dirty="0"/>
          </a:p>
          <a:p>
            <a:pPr marL="342900" indent="-342900">
              <a:buFont typeface="Wingdings" pitchFamily="2" charset="2"/>
              <a:buChar char="§"/>
            </a:pPr>
            <a:r>
              <a:rPr lang="en-ID" sz="2200" dirty="0"/>
              <a:t>2 </a:t>
            </a:r>
            <a:r>
              <a:rPr lang="en-ID" sz="2200" dirty="0" err="1"/>
              <a:t>ukuran</a:t>
            </a:r>
            <a:r>
              <a:rPr lang="en-ID" sz="2200" dirty="0"/>
              <a:t> </a:t>
            </a:r>
            <a:r>
              <a:rPr lang="en-ID" sz="2200" dirty="0" err="1"/>
              <a:t>sedang</a:t>
            </a:r>
            <a:r>
              <a:rPr lang="en-ID" sz="2200" dirty="0"/>
              <a:t> </a:t>
            </a:r>
            <a:r>
              <a:rPr lang="en-ID" sz="2200" dirty="0" err="1"/>
              <a:t>kentang</a:t>
            </a:r>
            <a:r>
              <a:rPr lang="en-ID" sz="2200" dirty="0"/>
              <a:t>/</a:t>
            </a:r>
            <a:r>
              <a:rPr lang="en-ID" sz="2200" dirty="0" err="1"/>
              <a:t>singkong</a:t>
            </a:r>
            <a:r>
              <a:rPr lang="en-ID" sz="2200" dirty="0"/>
              <a:t>/</a:t>
            </a:r>
            <a:r>
              <a:rPr lang="en-ID" sz="2200" dirty="0" err="1"/>
              <a:t>ubi</a:t>
            </a:r>
            <a:r>
              <a:rPr lang="en-ID" sz="2200" dirty="0"/>
              <a:t> </a:t>
            </a:r>
          </a:p>
          <a:p>
            <a:pPr marL="342900" indent="-342900">
              <a:buFont typeface="Wingdings" pitchFamily="2" charset="2"/>
              <a:buChar char="§"/>
            </a:pPr>
            <a:endParaRPr lang="en-US" sz="2200" dirty="0"/>
          </a:p>
          <a:p>
            <a:endParaRPr lang="en-US" sz="2200" dirty="0"/>
          </a:p>
          <a:p>
            <a:endParaRPr lang="en-US" sz="2200" dirty="0"/>
          </a:p>
        </p:txBody>
      </p:sp>
      <p:pic>
        <p:nvPicPr>
          <p:cNvPr id="6" name="Content Placeholder 5">
            <a:extLst>
              <a:ext uri="{FF2B5EF4-FFF2-40B4-BE49-F238E27FC236}">
                <a16:creationId xmlns:a16="http://schemas.microsoft.com/office/drawing/2014/main" id="{0961FE5C-5139-CF49-BB9D-9E911AFC4062}"/>
              </a:ext>
            </a:extLst>
          </p:cNvPr>
          <p:cNvPicPr>
            <a:picLocks noGrp="1" noChangeAspect="1"/>
          </p:cNvPicPr>
          <p:nvPr>
            <p:ph idx="1"/>
          </p:nvPr>
        </p:nvPicPr>
        <p:blipFill rotWithShape="1">
          <a:blip r:embed="rId3"/>
          <a:srcRect b="22642"/>
          <a:stretch/>
        </p:blipFill>
        <p:spPr>
          <a:xfrm>
            <a:off x="838200" y="2076450"/>
            <a:ext cx="4170807" cy="2616657"/>
          </a:xfrm>
        </p:spPr>
      </p:pic>
    </p:spTree>
    <p:extLst>
      <p:ext uri="{BB962C8B-B14F-4D97-AF65-F5344CB8AC3E}">
        <p14:creationId xmlns:p14="http://schemas.microsoft.com/office/powerpoint/2010/main" val="1903177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4AC6B390-BC59-4F1D-A0EE-D71A92F0A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B6C60D79-16F1-4C4B-B7E3-7634E7069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19137"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Arc 16">
            <a:extLst>
              <a:ext uri="{FF2B5EF4-FFF2-40B4-BE49-F238E27FC236}">
                <a16:creationId xmlns:a16="http://schemas.microsoft.com/office/drawing/2014/main" id="{426B127E-6498-4C77-9C9D-4553A5113B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02050" y="650160"/>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7F5C3B5-5829-074E-858E-90F9EF90007C}"/>
              </a:ext>
            </a:extLst>
          </p:cNvPr>
          <p:cNvSpPr>
            <a:spLocks noGrp="1"/>
          </p:cNvSpPr>
          <p:nvPr>
            <p:ph type="title"/>
          </p:nvPr>
        </p:nvSpPr>
        <p:spPr>
          <a:xfrm>
            <a:off x="838201" y="479493"/>
            <a:ext cx="5257800" cy="1325563"/>
          </a:xfrm>
        </p:spPr>
        <p:txBody>
          <a:bodyPr>
            <a:normAutofit/>
          </a:bodyPr>
          <a:lstStyle/>
          <a:p>
            <a:r>
              <a:rPr lang="en-US" b="1" dirty="0" err="1"/>
              <a:t>Piramida</a:t>
            </a:r>
            <a:r>
              <a:rPr lang="en-US" b="1" dirty="0"/>
              <a:t> </a:t>
            </a:r>
            <a:r>
              <a:rPr lang="en-US" b="1" dirty="0" err="1"/>
              <a:t>makanan</a:t>
            </a:r>
            <a:r>
              <a:rPr lang="en-US" b="1" dirty="0"/>
              <a:t>: </a:t>
            </a:r>
            <a:r>
              <a:rPr lang="en-US" b="1" dirty="0" err="1"/>
              <a:t>produk</a:t>
            </a:r>
            <a:r>
              <a:rPr lang="en-US" b="1" dirty="0"/>
              <a:t> </a:t>
            </a:r>
            <a:r>
              <a:rPr lang="en-US" b="1" dirty="0" err="1"/>
              <a:t>olahan</a:t>
            </a:r>
            <a:r>
              <a:rPr lang="en-US" b="1" dirty="0"/>
              <a:t> </a:t>
            </a:r>
            <a:r>
              <a:rPr lang="en-US" b="1" dirty="0" err="1"/>
              <a:t>susu</a:t>
            </a:r>
            <a:endParaRPr lang="en-US" b="1" dirty="0"/>
          </a:p>
        </p:txBody>
      </p:sp>
      <p:sp>
        <p:nvSpPr>
          <p:cNvPr id="8" name="Content Placeholder 7">
            <a:extLst>
              <a:ext uri="{FF2B5EF4-FFF2-40B4-BE49-F238E27FC236}">
                <a16:creationId xmlns:a16="http://schemas.microsoft.com/office/drawing/2014/main" id="{FE788BAF-7CA1-4E62-921A-8E99123C3225}"/>
              </a:ext>
            </a:extLst>
          </p:cNvPr>
          <p:cNvSpPr>
            <a:spLocks noGrp="1"/>
          </p:cNvSpPr>
          <p:nvPr>
            <p:ph idx="1"/>
          </p:nvPr>
        </p:nvSpPr>
        <p:spPr>
          <a:xfrm>
            <a:off x="838201" y="2451983"/>
            <a:ext cx="5257800" cy="4192520"/>
          </a:xfrm>
        </p:spPr>
        <p:txBody>
          <a:bodyPr>
            <a:normAutofit/>
          </a:bodyPr>
          <a:lstStyle/>
          <a:p>
            <a:pPr>
              <a:spcAft>
                <a:spcPts val="1000"/>
              </a:spcAft>
            </a:pPr>
            <a:r>
              <a:rPr lang="en-US" sz="2200" dirty="0" err="1"/>
              <a:t>Produk</a:t>
            </a:r>
            <a:r>
              <a:rPr lang="en-US" sz="2200" dirty="0"/>
              <a:t> </a:t>
            </a:r>
            <a:r>
              <a:rPr lang="en-US" sz="2200" dirty="0" err="1"/>
              <a:t>olahan</a:t>
            </a:r>
            <a:r>
              <a:rPr lang="en-US" sz="2200" dirty="0"/>
              <a:t> </a:t>
            </a:r>
            <a:r>
              <a:rPr lang="en-US" sz="2200" dirty="0" err="1"/>
              <a:t>susu</a:t>
            </a:r>
            <a:r>
              <a:rPr lang="en-US" sz="2200" i="1" dirty="0"/>
              <a:t>/dairy product </a:t>
            </a:r>
            <a:r>
              <a:rPr lang="en-US" sz="2200" dirty="0" err="1"/>
              <a:t>merupakan</a:t>
            </a:r>
            <a:r>
              <a:rPr lang="en-US" sz="2200" dirty="0"/>
              <a:t> </a:t>
            </a:r>
            <a:r>
              <a:rPr lang="en-US" sz="2200" dirty="0" err="1"/>
              <a:t>sumber</a:t>
            </a:r>
            <a:r>
              <a:rPr lang="en-US" sz="2200" dirty="0"/>
              <a:t> </a:t>
            </a:r>
            <a:r>
              <a:rPr lang="en-US" sz="2200" dirty="0" err="1"/>
              <a:t>utama</a:t>
            </a:r>
            <a:r>
              <a:rPr lang="en-US" sz="2200" dirty="0"/>
              <a:t> </a:t>
            </a:r>
            <a:r>
              <a:rPr lang="en-US" sz="2200" dirty="0" err="1"/>
              <a:t>kalsium</a:t>
            </a:r>
            <a:r>
              <a:rPr lang="en-US" sz="2200" dirty="0"/>
              <a:t> yang </a:t>
            </a:r>
            <a:r>
              <a:rPr lang="en-US" sz="2200" dirty="0" err="1"/>
              <a:t>penting</a:t>
            </a:r>
            <a:r>
              <a:rPr lang="en-US" sz="2200" dirty="0"/>
              <a:t> </a:t>
            </a:r>
            <a:r>
              <a:rPr lang="en-US" sz="2200" dirty="0" err="1"/>
              <a:t>untuk</a:t>
            </a:r>
            <a:r>
              <a:rPr lang="en-US" sz="2200" dirty="0"/>
              <a:t> </a:t>
            </a:r>
            <a:r>
              <a:rPr lang="en-US" sz="2200" dirty="0" err="1"/>
              <a:t>kesehatan</a:t>
            </a:r>
            <a:r>
              <a:rPr lang="en-US" sz="2200" dirty="0"/>
              <a:t> </a:t>
            </a:r>
            <a:r>
              <a:rPr lang="en-US" sz="2200" dirty="0" err="1"/>
              <a:t>muskuloskeletal</a:t>
            </a:r>
            <a:endParaRPr lang="en-US" sz="2200" dirty="0"/>
          </a:p>
          <a:p>
            <a:pPr>
              <a:spcAft>
                <a:spcPts val="1000"/>
              </a:spcAft>
            </a:pPr>
            <a:r>
              <a:rPr lang="en-US" sz="2200" dirty="0" err="1"/>
              <a:t>Usahakan</a:t>
            </a:r>
            <a:r>
              <a:rPr lang="en-US" sz="2200" dirty="0"/>
              <a:t> </a:t>
            </a:r>
            <a:r>
              <a:rPr lang="en-US" sz="2200" dirty="0" err="1"/>
              <a:t>memilih</a:t>
            </a:r>
            <a:r>
              <a:rPr lang="en-US" sz="2200" dirty="0"/>
              <a:t> </a:t>
            </a:r>
            <a:r>
              <a:rPr lang="en-US" sz="2200" dirty="0" err="1"/>
              <a:t>jenis</a:t>
            </a:r>
            <a:r>
              <a:rPr lang="en-US" sz="2200" dirty="0"/>
              <a:t> </a:t>
            </a:r>
            <a:r>
              <a:rPr lang="en-US" sz="2200" i="1" dirty="0"/>
              <a:t>reduced fat </a:t>
            </a:r>
            <a:r>
              <a:rPr lang="en-US" sz="2200" dirty="0" err="1"/>
              <a:t>atau</a:t>
            </a:r>
            <a:r>
              <a:rPr lang="en-US" sz="2200" dirty="0"/>
              <a:t> </a:t>
            </a:r>
            <a:r>
              <a:rPr lang="en-US" sz="2200" i="1" dirty="0"/>
              <a:t>low-fat</a:t>
            </a:r>
          </a:p>
          <a:p>
            <a:r>
              <a:rPr lang="en-US" sz="2200" dirty="0" err="1"/>
              <a:t>Asupan</a:t>
            </a:r>
            <a:r>
              <a:rPr lang="en-US" sz="2200" dirty="0"/>
              <a:t> </a:t>
            </a:r>
            <a:r>
              <a:rPr lang="en-US" sz="2200" i="1" dirty="0"/>
              <a:t>dairy product</a:t>
            </a:r>
            <a:r>
              <a:rPr lang="en-US" sz="2200" dirty="0"/>
              <a:t> yang </a:t>
            </a:r>
            <a:r>
              <a:rPr lang="en-US" sz="2200" dirty="0" err="1"/>
              <a:t>dianjurkan</a:t>
            </a:r>
            <a:r>
              <a:rPr lang="en-US" sz="2200" dirty="0"/>
              <a:t> </a:t>
            </a:r>
            <a:r>
              <a:rPr lang="en-US" sz="2200" dirty="0" err="1"/>
              <a:t>adalah</a:t>
            </a:r>
            <a:r>
              <a:rPr lang="en-US" sz="2200" dirty="0"/>
              <a:t> </a:t>
            </a:r>
            <a:r>
              <a:rPr lang="en-US" sz="2200" b="1" dirty="0"/>
              <a:t>3 </a:t>
            </a:r>
            <a:r>
              <a:rPr lang="en-US" sz="2200" b="1" dirty="0" err="1"/>
              <a:t>porsi</a:t>
            </a:r>
            <a:r>
              <a:rPr lang="en-US" sz="2200" b="1" dirty="0"/>
              <a:t>/</a:t>
            </a:r>
            <a:r>
              <a:rPr lang="en-US" sz="2200" b="1" dirty="0" err="1"/>
              <a:t>hari</a:t>
            </a:r>
            <a:endParaRPr lang="en-US" sz="2200" dirty="0"/>
          </a:p>
        </p:txBody>
      </p:sp>
      <p:pic>
        <p:nvPicPr>
          <p:cNvPr id="11" name="Picture 10" descr="M9738 - DEPARTMENT OF HEALTH_Food Pyramid_Shelf Fact Sheets_Web4.png">
            <a:extLst>
              <a:ext uri="{FF2B5EF4-FFF2-40B4-BE49-F238E27FC236}">
                <a16:creationId xmlns:a16="http://schemas.microsoft.com/office/drawing/2014/main" id="{80EF4249-8B62-AF49-A2EB-2A28DF0F859B}"/>
              </a:ext>
            </a:extLst>
          </p:cNvPr>
          <p:cNvPicPr>
            <a:picLocks noChangeAspect="1"/>
          </p:cNvPicPr>
          <p:nvPr/>
        </p:nvPicPr>
        <p:blipFill rotWithShape="1">
          <a:blip r:embed="rId3">
            <a:extLst>
              <a:ext uri="{28A0092B-C50C-407E-A947-70E740481C1C}">
                <a14:useLocalDpi xmlns:a14="http://schemas.microsoft.com/office/drawing/2010/main" val="0"/>
              </a:ext>
            </a:extLst>
          </a:blip>
          <a:srcRect l="3494" t="14697" r="3593" b="30869"/>
          <a:stretch/>
        </p:blipFill>
        <p:spPr>
          <a:xfrm>
            <a:off x="6400800" y="2451983"/>
            <a:ext cx="5486401" cy="2274178"/>
          </a:xfrm>
          <a:prstGeom prst="rect">
            <a:avLst/>
          </a:prstGeom>
        </p:spPr>
      </p:pic>
    </p:spTree>
    <p:extLst>
      <p:ext uri="{BB962C8B-B14F-4D97-AF65-F5344CB8AC3E}">
        <p14:creationId xmlns:p14="http://schemas.microsoft.com/office/powerpoint/2010/main" val="24905705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9517 - DEPARTMENT OF HEALTH_Food Pyramid_Servings Infographic_7 Dairy.png">
            <a:extLst>
              <a:ext uri="{FF2B5EF4-FFF2-40B4-BE49-F238E27FC236}">
                <a16:creationId xmlns:a16="http://schemas.microsoft.com/office/drawing/2014/main" id="{F97B05F8-5EB1-3A43-BB8F-E2C34607D9EB}"/>
              </a:ext>
            </a:extLst>
          </p:cNvPr>
          <p:cNvPicPr>
            <a:picLocks noChangeAspect="1"/>
          </p:cNvPicPr>
          <p:nvPr/>
        </p:nvPicPr>
        <p:blipFill rotWithShape="1">
          <a:blip r:embed="rId3">
            <a:extLst>
              <a:ext uri="{28A0092B-C50C-407E-A947-70E740481C1C}">
                <a14:useLocalDpi xmlns:a14="http://schemas.microsoft.com/office/drawing/2010/main" val="0"/>
              </a:ext>
            </a:extLst>
          </a:blip>
          <a:srcRect t="65650" b="8690"/>
          <a:stretch/>
        </p:blipFill>
        <p:spPr>
          <a:xfrm>
            <a:off x="723900" y="793888"/>
            <a:ext cx="10687050" cy="3880850"/>
          </a:xfrm>
          <a:prstGeom prst="rect">
            <a:avLst/>
          </a:prstGeom>
          <a:ln>
            <a:noFill/>
          </a:ln>
        </p:spPr>
      </p:pic>
      <p:sp>
        <p:nvSpPr>
          <p:cNvPr id="3" name="TextBox 2">
            <a:extLst>
              <a:ext uri="{FF2B5EF4-FFF2-40B4-BE49-F238E27FC236}">
                <a16:creationId xmlns:a16="http://schemas.microsoft.com/office/drawing/2014/main" id="{E5B5DFED-8E2C-7C45-A483-A72E131432B4}"/>
              </a:ext>
            </a:extLst>
          </p:cNvPr>
          <p:cNvSpPr txBox="1"/>
          <p:nvPr/>
        </p:nvSpPr>
        <p:spPr>
          <a:xfrm>
            <a:off x="1181100" y="4674738"/>
            <a:ext cx="9829800" cy="769441"/>
          </a:xfrm>
          <a:prstGeom prst="rect">
            <a:avLst/>
          </a:prstGeom>
          <a:noFill/>
        </p:spPr>
        <p:txBody>
          <a:bodyPr wrap="square" rtlCol="0">
            <a:spAutoFit/>
          </a:bodyPr>
          <a:lstStyle/>
          <a:p>
            <a:r>
              <a:rPr lang="en-US" sz="2200" dirty="0" err="1"/>
              <a:t>Contoh</a:t>
            </a:r>
            <a:r>
              <a:rPr lang="en-US" sz="2200" dirty="0"/>
              <a:t> 1 </a:t>
            </a:r>
            <a:r>
              <a:rPr lang="en-US" sz="2200" dirty="0" err="1"/>
              <a:t>porsi</a:t>
            </a:r>
            <a:r>
              <a:rPr lang="en-US" sz="2200" dirty="0"/>
              <a:t> </a:t>
            </a:r>
            <a:r>
              <a:rPr lang="en-US" sz="2200" i="1" dirty="0"/>
              <a:t>dairy product: </a:t>
            </a:r>
            <a:r>
              <a:rPr lang="en-US" sz="2200" dirty="0"/>
              <a:t>200 ml </a:t>
            </a:r>
            <a:r>
              <a:rPr lang="en-US" sz="2200" dirty="0" err="1"/>
              <a:t>susu</a:t>
            </a:r>
            <a:r>
              <a:rPr lang="en-US" sz="2200" dirty="0"/>
              <a:t>, 1 pot yoghurt </a:t>
            </a:r>
            <a:r>
              <a:rPr lang="en-US" sz="2200" dirty="0" err="1"/>
              <a:t>atau</a:t>
            </a:r>
            <a:r>
              <a:rPr lang="en-US" sz="2200" dirty="0"/>
              <a:t> 2 </a:t>
            </a:r>
            <a:r>
              <a:rPr lang="en-US" sz="2200" dirty="0" err="1"/>
              <a:t>ukuran</a:t>
            </a:r>
            <a:r>
              <a:rPr lang="en-US" sz="2200" dirty="0"/>
              <a:t> </a:t>
            </a:r>
            <a:r>
              <a:rPr lang="en-US" sz="2200" dirty="0" err="1"/>
              <a:t>ibu</a:t>
            </a:r>
            <a:r>
              <a:rPr lang="en-US" sz="2200" dirty="0"/>
              <a:t> </a:t>
            </a:r>
            <a:r>
              <a:rPr lang="en-US" sz="2200" dirty="0" err="1"/>
              <a:t>jari</a:t>
            </a:r>
            <a:r>
              <a:rPr lang="en-US" sz="2200" dirty="0"/>
              <a:t>/1 </a:t>
            </a:r>
            <a:r>
              <a:rPr lang="en-US" sz="2200" dirty="0" err="1"/>
              <a:t>bungkus</a:t>
            </a:r>
            <a:r>
              <a:rPr lang="en-US" sz="2200" dirty="0"/>
              <a:t> </a:t>
            </a:r>
            <a:r>
              <a:rPr lang="en-US" sz="2200" dirty="0" err="1"/>
              <a:t>korek</a:t>
            </a:r>
            <a:r>
              <a:rPr lang="en-US" sz="2200" dirty="0"/>
              <a:t> </a:t>
            </a:r>
            <a:r>
              <a:rPr lang="en-US" sz="2200" dirty="0" err="1"/>
              <a:t>api</a:t>
            </a:r>
            <a:r>
              <a:rPr lang="en-US" sz="2200" dirty="0"/>
              <a:t> </a:t>
            </a:r>
            <a:r>
              <a:rPr lang="en-US" sz="2200" dirty="0" err="1"/>
              <a:t>potongan</a:t>
            </a:r>
            <a:r>
              <a:rPr lang="en-US" sz="2200" dirty="0"/>
              <a:t> </a:t>
            </a:r>
            <a:r>
              <a:rPr lang="en-US" sz="2200" dirty="0" err="1"/>
              <a:t>keju</a:t>
            </a:r>
            <a:endParaRPr lang="en-US" sz="2200" dirty="0"/>
          </a:p>
        </p:txBody>
      </p:sp>
    </p:spTree>
    <p:extLst>
      <p:ext uri="{BB962C8B-B14F-4D97-AF65-F5344CB8AC3E}">
        <p14:creationId xmlns:p14="http://schemas.microsoft.com/office/powerpoint/2010/main" val="809514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4AC6B390-BC59-4F1D-A0EE-D71A92F0A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B6C60D79-16F1-4C4B-B7E3-7634E7069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19137"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M9738 - DEPARTMENT OF HEALTH_Food Pyramid_Shelf Fact Sheets_Web3.png">
            <a:extLst>
              <a:ext uri="{FF2B5EF4-FFF2-40B4-BE49-F238E27FC236}">
                <a16:creationId xmlns:a16="http://schemas.microsoft.com/office/drawing/2014/main" id="{36EA4942-5DF4-AA4B-8785-2AB201499469}"/>
              </a:ext>
            </a:extLst>
          </p:cNvPr>
          <p:cNvPicPr>
            <a:picLocks noChangeAspect="1"/>
          </p:cNvPicPr>
          <p:nvPr/>
        </p:nvPicPr>
        <p:blipFill rotWithShape="1">
          <a:blip r:embed="rId3">
            <a:extLst>
              <a:ext uri="{28A0092B-C50C-407E-A947-70E740481C1C}">
                <a14:useLocalDpi xmlns:a14="http://schemas.microsoft.com/office/drawing/2010/main" val="0"/>
              </a:ext>
            </a:extLst>
          </a:blip>
          <a:srcRect t="20968"/>
          <a:stretch/>
        </p:blipFill>
        <p:spPr>
          <a:xfrm>
            <a:off x="6530912" y="2612572"/>
            <a:ext cx="5046045" cy="170487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18" name="Arc 17">
            <a:extLst>
              <a:ext uri="{FF2B5EF4-FFF2-40B4-BE49-F238E27FC236}">
                <a16:creationId xmlns:a16="http://schemas.microsoft.com/office/drawing/2014/main" id="{426B127E-6498-4C77-9C9D-4553A5113B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02050" y="650160"/>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7F5C3B5-5829-074E-858E-90F9EF90007C}"/>
              </a:ext>
            </a:extLst>
          </p:cNvPr>
          <p:cNvSpPr>
            <a:spLocks noGrp="1"/>
          </p:cNvSpPr>
          <p:nvPr>
            <p:ph type="title"/>
          </p:nvPr>
        </p:nvSpPr>
        <p:spPr>
          <a:xfrm>
            <a:off x="838201" y="479493"/>
            <a:ext cx="5257800" cy="1325563"/>
          </a:xfrm>
        </p:spPr>
        <p:txBody>
          <a:bodyPr>
            <a:normAutofit/>
          </a:bodyPr>
          <a:lstStyle/>
          <a:p>
            <a:r>
              <a:rPr lang="en-US" b="1" dirty="0" err="1"/>
              <a:t>Piramida</a:t>
            </a:r>
            <a:r>
              <a:rPr lang="en-US" b="1" dirty="0"/>
              <a:t> </a:t>
            </a:r>
            <a:r>
              <a:rPr lang="en-US" b="1" dirty="0" err="1"/>
              <a:t>makanan</a:t>
            </a:r>
            <a:r>
              <a:rPr lang="en-US" b="1" dirty="0"/>
              <a:t>: protein</a:t>
            </a:r>
          </a:p>
        </p:txBody>
      </p:sp>
      <p:sp>
        <p:nvSpPr>
          <p:cNvPr id="8" name="Content Placeholder 7">
            <a:extLst>
              <a:ext uri="{FF2B5EF4-FFF2-40B4-BE49-F238E27FC236}">
                <a16:creationId xmlns:a16="http://schemas.microsoft.com/office/drawing/2014/main" id="{FE788BAF-7CA1-4E62-921A-8E99123C3225}"/>
              </a:ext>
            </a:extLst>
          </p:cNvPr>
          <p:cNvSpPr>
            <a:spLocks noGrp="1"/>
          </p:cNvSpPr>
          <p:nvPr>
            <p:ph idx="1"/>
          </p:nvPr>
        </p:nvSpPr>
        <p:spPr>
          <a:xfrm>
            <a:off x="838198" y="2336222"/>
            <a:ext cx="5692713" cy="4192520"/>
          </a:xfrm>
        </p:spPr>
        <p:txBody>
          <a:bodyPr>
            <a:normAutofit/>
          </a:bodyPr>
          <a:lstStyle/>
          <a:p>
            <a:pPr>
              <a:spcAft>
                <a:spcPts val="1000"/>
              </a:spcAft>
            </a:pPr>
            <a:r>
              <a:rPr lang="en-ID" sz="2200" dirty="0" err="1"/>
              <a:t>Lauk-pauk</a:t>
            </a:r>
            <a:r>
              <a:rPr lang="en-ID" sz="2200" dirty="0"/>
              <a:t> </a:t>
            </a:r>
            <a:r>
              <a:rPr lang="en-ID" sz="2200" dirty="0" err="1"/>
              <a:t>merupakan</a:t>
            </a:r>
            <a:r>
              <a:rPr lang="en-ID" sz="2200" dirty="0"/>
              <a:t> </a:t>
            </a:r>
            <a:r>
              <a:rPr lang="en-ID" sz="2200" dirty="0" err="1"/>
              <a:t>kelompok</a:t>
            </a:r>
            <a:r>
              <a:rPr lang="en-ID" sz="2200" dirty="0"/>
              <a:t> </a:t>
            </a:r>
            <a:r>
              <a:rPr lang="en-ID" sz="2200" dirty="0" err="1"/>
              <a:t>makanan</a:t>
            </a:r>
            <a:r>
              <a:rPr lang="en-ID" sz="2200" dirty="0"/>
              <a:t> </a:t>
            </a:r>
            <a:r>
              <a:rPr lang="en-ID" sz="2200" dirty="0" err="1"/>
              <a:t>sumber</a:t>
            </a:r>
            <a:r>
              <a:rPr lang="en-ID" sz="2200" dirty="0"/>
              <a:t> protein yang </a:t>
            </a:r>
            <a:r>
              <a:rPr lang="en-ID" sz="2200" dirty="0" err="1"/>
              <a:t>terdiri</a:t>
            </a:r>
            <a:r>
              <a:rPr lang="en-ID" sz="2200" dirty="0"/>
              <a:t> </a:t>
            </a:r>
            <a:r>
              <a:rPr lang="en-ID" sz="2200" dirty="0" err="1"/>
              <a:t>dari</a:t>
            </a:r>
            <a:r>
              <a:rPr lang="en-ID" sz="2200" dirty="0"/>
              <a:t> protein </a:t>
            </a:r>
            <a:r>
              <a:rPr lang="en-ID" sz="2200" dirty="0" err="1"/>
              <a:t>hewani</a:t>
            </a:r>
            <a:r>
              <a:rPr lang="en-ID" sz="2200" dirty="0"/>
              <a:t> dan protein </a:t>
            </a:r>
            <a:r>
              <a:rPr lang="en-ID" sz="2200" dirty="0" err="1"/>
              <a:t>nabati</a:t>
            </a:r>
            <a:endParaRPr lang="en-ID" sz="2200" dirty="0"/>
          </a:p>
          <a:p>
            <a:pPr>
              <a:spcAft>
                <a:spcPts val="1000"/>
              </a:spcAft>
            </a:pPr>
            <a:r>
              <a:rPr lang="en-ID" sz="2200" dirty="0" err="1"/>
              <a:t>Usahakan</a:t>
            </a:r>
            <a:r>
              <a:rPr lang="en-ID" sz="2200" dirty="0"/>
              <a:t> </a:t>
            </a:r>
            <a:r>
              <a:rPr lang="en-ID" sz="2200" dirty="0" err="1"/>
              <a:t>memilih</a:t>
            </a:r>
            <a:r>
              <a:rPr lang="en-ID" sz="2200" dirty="0"/>
              <a:t> </a:t>
            </a:r>
            <a:r>
              <a:rPr lang="en-ID" sz="2200" dirty="0" err="1"/>
              <a:t>potongan</a:t>
            </a:r>
            <a:r>
              <a:rPr lang="en-ID" sz="2200" dirty="0"/>
              <a:t> </a:t>
            </a:r>
            <a:r>
              <a:rPr lang="en-ID" sz="2200" dirty="0" err="1"/>
              <a:t>daging</a:t>
            </a:r>
            <a:r>
              <a:rPr lang="en-ID" sz="2200" dirty="0"/>
              <a:t> </a:t>
            </a:r>
            <a:r>
              <a:rPr lang="en-ID" sz="2200" dirty="0" err="1"/>
              <a:t>tanpa</a:t>
            </a:r>
            <a:r>
              <a:rPr lang="en-ID" sz="2200" dirty="0"/>
              <a:t> lemak (</a:t>
            </a:r>
            <a:r>
              <a:rPr lang="en-ID" sz="2200" i="1" dirty="0"/>
              <a:t>lean meat</a:t>
            </a:r>
            <a:r>
              <a:rPr lang="en-ID" sz="2200" dirty="0"/>
              <a:t>) dan </a:t>
            </a:r>
            <a:r>
              <a:rPr lang="en-ID" sz="2200" dirty="0" err="1"/>
              <a:t>tanpa</a:t>
            </a:r>
            <a:r>
              <a:rPr lang="en-ID" sz="2200" dirty="0"/>
              <a:t> </a:t>
            </a:r>
            <a:r>
              <a:rPr lang="en-ID" sz="2200" dirty="0" err="1"/>
              <a:t>kulit</a:t>
            </a:r>
            <a:r>
              <a:rPr lang="en-ID" sz="2200" dirty="0"/>
              <a:t>, </a:t>
            </a:r>
            <a:r>
              <a:rPr lang="en-ID" sz="2200" dirty="0" err="1"/>
              <a:t>serta</a:t>
            </a:r>
            <a:r>
              <a:rPr lang="en-ID" sz="2200" dirty="0"/>
              <a:t> </a:t>
            </a:r>
            <a:r>
              <a:rPr lang="en-ID" sz="2200" dirty="0" err="1"/>
              <a:t>menghindari</a:t>
            </a:r>
            <a:r>
              <a:rPr lang="en-ID" sz="2200" dirty="0"/>
              <a:t> </a:t>
            </a:r>
            <a:r>
              <a:rPr lang="en-ID" sz="2200" i="1" dirty="0"/>
              <a:t>processed-meat</a:t>
            </a:r>
            <a:r>
              <a:rPr lang="en-ID" sz="2200" dirty="0"/>
              <a:t> </a:t>
            </a:r>
            <a:r>
              <a:rPr lang="en-ID" sz="2200" dirty="0" err="1"/>
              <a:t>seperti</a:t>
            </a:r>
            <a:r>
              <a:rPr lang="en-ID" sz="2200" dirty="0"/>
              <a:t> </a:t>
            </a:r>
            <a:r>
              <a:rPr lang="en-ID" sz="2200" dirty="0" err="1"/>
              <a:t>sosis</a:t>
            </a:r>
            <a:r>
              <a:rPr lang="en-ID" sz="2200" dirty="0"/>
              <a:t>, ham, </a:t>
            </a:r>
            <a:r>
              <a:rPr lang="en-ID" sz="2200" dirty="0" err="1"/>
              <a:t>bakso</a:t>
            </a:r>
            <a:r>
              <a:rPr lang="en-ID" sz="2200" dirty="0"/>
              <a:t>, </a:t>
            </a:r>
            <a:r>
              <a:rPr lang="en-ID" sz="2200" dirty="0" err="1"/>
              <a:t>dll</a:t>
            </a:r>
            <a:endParaRPr lang="en-ID" sz="2200" dirty="0"/>
          </a:p>
          <a:p>
            <a:r>
              <a:rPr lang="en-ID" sz="2200" dirty="0" err="1"/>
              <a:t>Asupan</a:t>
            </a:r>
            <a:r>
              <a:rPr lang="en-ID" sz="2200" dirty="0"/>
              <a:t> protein yang </a:t>
            </a:r>
            <a:r>
              <a:rPr lang="en-ID" sz="2200" dirty="0" err="1"/>
              <a:t>disarankan</a:t>
            </a:r>
            <a:r>
              <a:rPr lang="en-ID" sz="2200" dirty="0"/>
              <a:t> </a:t>
            </a:r>
            <a:r>
              <a:rPr lang="en-ID" sz="2200" dirty="0" err="1"/>
              <a:t>adalah</a:t>
            </a:r>
            <a:r>
              <a:rPr lang="en-ID" sz="2200" dirty="0"/>
              <a:t> </a:t>
            </a:r>
            <a:r>
              <a:rPr lang="en-ID" sz="2200" b="1" dirty="0"/>
              <a:t>2 </a:t>
            </a:r>
            <a:r>
              <a:rPr lang="en-ID" sz="2200" b="1" dirty="0" err="1"/>
              <a:t>porsi</a:t>
            </a:r>
            <a:r>
              <a:rPr lang="en-ID" sz="2200" b="1" dirty="0"/>
              <a:t>/</a:t>
            </a:r>
            <a:r>
              <a:rPr lang="en-ID" sz="2200" b="1" dirty="0" err="1"/>
              <a:t>hari</a:t>
            </a:r>
            <a:r>
              <a:rPr lang="en-ID" sz="2200" dirty="0"/>
              <a:t>.  </a:t>
            </a:r>
            <a:endParaRPr lang="en-US" sz="2200" dirty="0"/>
          </a:p>
        </p:txBody>
      </p:sp>
    </p:spTree>
    <p:extLst>
      <p:ext uri="{BB962C8B-B14F-4D97-AF65-F5344CB8AC3E}">
        <p14:creationId xmlns:p14="http://schemas.microsoft.com/office/powerpoint/2010/main" val="4231445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47DB4-01E3-4442-884B-15147FCED7A7}"/>
              </a:ext>
            </a:extLst>
          </p:cNvPr>
          <p:cNvSpPr>
            <a:spLocks noGrp="1"/>
          </p:cNvSpPr>
          <p:nvPr>
            <p:ph type="title"/>
          </p:nvPr>
        </p:nvSpPr>
        <p:spPr/>
        <p:txBody>
          <a:bodyPr/>
          <a:lstStyle/>
          <a:p>
            <a:r>
              <a:rPr lang="en-US" b="1" dirty="0" err="1"/>
              <a:t>Piramida</a:t>
            </a:r>
            <a:r>
              <a:rPr lang="en-US" b="1" dirty="0"/>
              <a:t> </a:t>
            </a:r>
            <a:r>
              <a:rPr lang="en-US" b="1" dirty="0" err="1"/>
              <a:t>makanan</a:t>
            </a:r>
            <a:r>
              <a:rPr lang="en-US" b="1" dirty="0"/>
              <a:t>: protein</a:t>
            </a:r>
            <a:endParaRPr lang="en-US" dirty="0"/>
          </a:p>
        </p:txBody>
      </p:sp>
      <p:pic>
        <p:nvPicPr>
          <p:cNvPr id="5" name="Content Placeholder 4">
            <a:extLst>
              <a:ext uri="{FF2B5EF4-FFF2-40B4-BE49-F238E27FC236}">
                <a16:creationId xmlns:a16="http://schemas.microsoft.com/office/drawing/2014/main" id="{9951022E-E38F-D347-B5FC-026E591006F2}"/>
              </a:ext>
            </a:extLst>
          </p:cNvPr>
          <p:cNvPicPr>
            <a:picLocks noGrp="1" noChangeAspect="1"/>
          </p:cNvPicPr>
          <p:nvPr>
            <p:ph idx="1"/>
          </p:nvPr>
        </p:nvPicPr>
        <p:blipFill>
          <a:blip r:embed="rId3"/>
          <a:stretch>
            <a:fillRect/>
          </a:stretch>
        </p:blipFill>
        <p:spPr>
          <a:xfrm>
            <a:off x="1491565" y="1924051"/>
            <a:ext cx="3152914" cy="4275138"/>
          </a:xfrm>
        </p:spPr>
      </p:pic>
      <p:sp>
        <p:nvSpPr>
          <p:cNvPr id="6" name="TextBox 5">
            <a:extLst>
              <a:ext uri="{FF2B5EF4-FFF2-40B4-BE49-F238E27FC236}">
                <a16:creationId xmlns:a16="http://schemas.microsoft.com/office/drawing/2014/main" id="{6BE906DE-2F78-D346-878C-72A279A09C6D}"/>
              </a:ext>
            </a:extLst>
          </p:cNvPr>
          <p:cNvSpPr txBox="1"/>
          <p:nvPr/>
        </p:nvSpPr>
        <p:spPr>
          <a:xfrm>
            <a:off x="5238750" y="1924051"/>
            <a:ext cx="6115050" cy="2354491"/>
          </a:xfrm>
          <a:prstGeom prst="rect">
            <a:avLst/>
          </a:prstGeom>
          <a:noFill/>
        </p:spPr>
        <p:txBody>
          <a:bodyPr wrap="square" rtlCol="0">
            <a:spAutoFit/>
          </a:bodyPr>
          <a:lstStyle/>
          <a:p>
            <a:pPr>
              <a:spcAft>
                <a:spcPts val="1000"/>
              </a:spcAft>
            </a:pPr>
            <a:r>
              <a:rPr lang="en-ID" sz="2200" dirty="0" err="1"/>
              <a:t>Contoh</a:t>
            </a:r>
            <a:r>
              <a:rPr lang="en-ID" sz="2200" dirty="0"/>
              <a:t> 1 </a:t>
            </a:r>
            <a:r>
              <a:rPr lang="en-ID" sz="2200" dirty="0" err="1"/>
              <a:t>porsi</a:t>
            </a:r>
            <a:r>
              <a:rPr lang="en-ID" sz="2200" dirty="0"/>
              <a:t> protein: </a:t>
            </a:r>
          </a:p>
          <a:p>
            <a:pPr marL="342900" indent="-342900">
              <a:spcAft>
                <a:spcPts val="200"/>
              </a:spcAft>
              <a:buFont typeface="Wingdings" pitchFamily="2" charset="2"/>
              <a:buChar char="§"/>
            </a:pPr>
            <a:r>
              <a:rPr lang="en-ID" sz="2200" dirty="0"/>
              <a:t>½ </a:t>
            </a:r>
            <a:r>
              <a:rPr lang="en-ID" sz="2200" dirty="0" err="1"/>
              <a:t>ukuran</a:t>
            </a:r>
            <a:r>
              <a:rPr lang="en-ID" sz="2200" dirty="0"/>
              <a:t> </a:t>
            </a:r>
            <a:r>
              <a:rPr lang="en-ID" sz="2200" dirty="0" err="1"/>
              <a:t>telapak</a:t>
            </a:r>
            <a:r>
              <a:rPr lang="en-ID" sz="2200" dirty="0"/>
              <a:t> </a:t>
            </a:r>
            <a:r>
              <a:rPr lang="en-ID" sz="2200" dirty="0" err="1"/>
              <a:t>tangan</a:t>
            </a:r>
            <a:r>
              <a:rPr lang="en-ID" sz="2200" dirty="0"/>
              <a:t> </a:t>
            </a:r>
            <a:r>
              <a:rPr lang="en-ID" sz="2200" dirty="0" err="1"/>
              <a:t>daging</a:t>
            </a:r>
            <a:r>
              <a:rPr lang="en-ID" sz="2200" dirty="0"/>
              <a:t>/</a:t>
            </a:r>
            <a:r>
              <a:rPr lang="en-ID" sz="2200" dirty="0" err="1"/>
              <a:t>ayam</a:t>
            </a:r>
            <a:endParaRPr lang="en-ID" sz="2200" dirty="0"/>
          </a:p>
          <a:p>
            <a:pPr marL="342900" indent="-342900">
              <a:spcAft>
                <a:spcPts val="200"/>
              </a:spcAft>
              <a:buFont typeface="Wingdings" pitchFamily="2" charset="2"/>
              <a:buChar char="§"/>
            </a:pPr>
            <a:r>
              <a:rPr lang="en-ID" sz="2200" dirty="0"/>
              <a:t>100g </a:t>
            </a:r>
            <a:r>
              <a:rPr lang="en-ID" sz="2200" dirty="0" err="1"/>
              <a:t>ikan</a:t>
            </a:r>
            <a:r>
              <a:rPr lang="en-ID" sz="2200" dirty="0"/>
              <a:t>/</a:t>
            </a:r>
            <a:r>
              <a:rPr lang="en-ID" sz="2200" dirty="0" err="1"/>
              <a:t>tahu</a:t>
            </a:r>
            <a:r>
              <a:rPr lang="en-ID" sz="2200" dirty="0"/>
              <a:t>/ tempeh</a:t>
            </a:r>
          </a:p>
          <a:p>
            <a:pPr marL="342900" indent="-342900">
              <a:spcAft>
                <a:spcPts val="200"/>
              </a:spcAft>
              <a:buFont typeface="Wingdings" pitchFamily="2" charset="2"/>
              <a:buChar char="§"/>
            </a:pPr>
            <a:r>
              <a:rPr lang="en-ID" sz="2200" dirty="0"/>
              <a:t>40g </a:t>
            </a:r>
            <a:r>
              <a:rPr lang="en-ID" sz="2200" dirty="0" err="1"/>
              <a:t>kacang-kacangan</a:t>
            </a:r>
            <a:endParaRPr lang="en-ID" sz="2200" dirty="0"/>
          </a:p>
          <a:p>
            <a:pPr marL="342900" indent="-342900">
              <a:spcAft>
                <a:spcPts val="200"/>
              </a:spcAft>
              <a:buFont typeface="Wingdings" pitchFamily="2" charset="2"/>
              <a:buChar char="§"/>
            </a:pPr>
            <a:r>
              <a:rPr lang="en-ID" sz="2200" dirty="0"/>
              <a:t>2 </a:t>
            </a:r>
            <a:r>
              <a:rPr lang="en-ID" sz="2200" dirty="0" err="1"/>
              <a:t>butir</a:t>
            </a:r>
            <a:r>
              <a:rPr lang="en-ID" sz="2200" dirty="0"/>
              <a:t> </a:t>
            </a:r>
            <a:r>
              <a:rPr lang="en-ID" sz="2200" dirty="0" err="1"/>
              <a:t>telur</a:t>
            </a:r>
            <a:endParaRPr lang="en-ID" sz="2200" dirty="0"/>
          </a:p>
          <a:p>
            <a:endParaRPr lang="en-US" sz="2200" dirty="0"/>
          </a:p>
        </p:txBody>
      </p:sp>
    </p:spTree>
    <p:extLst>
      <p:ext uri="{BB962C8B-B14F-4D97-AF65-F5344CB8AC3E}">
        <p14:creationId xmlns:p14="http://schemas.microsoft.com/office/powerpoint/2010/main" val="18786297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AC6B390-BC59-4F1D-A0EE-D71A92F0A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B6C60D79-16F1-4C4B-B7E3-7634E7069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19137"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descr="M9738 - DEPARTMENT OF HEALTH_Food Pyramid_Shelf Fact Sheets_Web.png">
            <a:extLst>
              <a:ext uri="{FF2B5EF4-FFF2-40B4-BE49-F238E27FC236}">
                <a16:creationId xmlns:a16="http://schemas.microsoft.com/office/drawing/2014/main" id="{918A9A96-FA0A-734F-A737-8A5C8774E1E9}"/>
              </a:ext>
            </a:extLst>
          </p:cNvPr>
          <p:cNvPicPr>
            <a:picLocks noChangeAspect="1"/>
          </p:cNvPicPr>
          <p:nvPr/>
        </p:nvPicPr>
        <p:blipFill rotWithShape="1">
          <a:blip r:embed="rId3">
            <a:extLst>
              <a:ext uri="{28A0092B-C50C-407E-A947-70E740481C1C}">
                <a14:useLocalDpi xmlns:a14="http://schemas.microsoft.com/office/drawing/2010/main" val="0"/>
              </a:ext>
            </a:extLst>
          </a:blip>
          <a:srcRect l="6565" t="10984" r="2020" b="37658"/>
          <a:stretch/>
        </p:blipFill>
        <p:spPr>
          <a:xfrm>
            <a:off x="6326080" y="2535880"/>
            <a:ext cx="5545853" cy="2204357"/>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19" name="Arc 18">
            <a:extLst>
              <a:ext uri="{FF2B5EF4-FFF2-40B4-BE49-F238E27FC236}">
                <a16:creationId xmlns:a16="http://schemas.microsoft.com/office/drawing/2014/main" id="{426B127E-6498-4C77-9C9D-4553A5113B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02050" y="650160"/>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7F5C3B5-5829-074E-858E-90F9EF90007C}"/>
              </a:ext>
            </a:extLst>
          </p:cNvPr>
          <p:cNvSpPr>
            <a:spLocks noGrp="1"/>
          </p:cNvSpPr>
          <p:nvPr>
            <p:ph type="title"/>
          </p:nvPr>
        </p:nvSpPr>
        <p:spPr>
          <a:xfrm>
            <a:off x="838201" y="479493"/>
            <a:ext cx="5257800" cy="1325563"/>
          </a:xfrm>
        </p:spPr>
        <p:txBody>
          <a:bodyPr>
            <a:normAutofit/>
          </a:bodyPr>
          <a:lstStyle/>
          <a:p>
            <a:r>
              <a:rPr lang="en-US" b="1" dirty="0" err="1"/>
              <a:t>Piramida</a:t>
            </a:r>
            <a:r>
              <a:rPr lang="en-US" b="1" dirty="0"/>
              <a:t> </a:t>
            </a:r>
            <a:r>
              <a:rPr lang="en-US" b="1" dirty="0" err="1"/>
              <a:t>makanan</a:t>
            </a:r>
            <a:r>
              <a:rPr lang="en-US" b="1" dirty="0"/>
              <a:t>: lemak</a:t>
            </a:r>
          </a:p>
        </p:txBody>
      </p:sp>
      <p:sp>
        <p:nvSpPr>
          <p:cNvPr id="8" name="Content Placeholder 7">
            <a:extLst>
              <a:ext uri="{FF2B5EF4-FFF2-40B4-BE49-F238E27FC236}">
                <a16:creationId xmlns:a16="http://schemas.microsoft.com/office/drawing/2014/main" id="{FE788BAF-7CA1-4E62-921A-8E99123C3225}"/>
              </a:ext>
            </a:extLst>
          </p:cNvPr>
          <p:cNvSpPr>
            <a:spLocks noGrp="1"/>
          </p:cNvSpPr>
          <p:nvPr>
            <p:ph idx="1"/>
          </p:nvPr>
        </p:nvSpPr>
        <p:spPr>
          <a:xfrm>
            <a:off x="838200" y="2144109"/>
            <a:ext cx="5487879" cy="4192520"/>
          </a:xfrm>
        </p:spPr>
        <p:txBody>
          <a:bodyPr>
            <a:noAutofit/>
          </a:bodyPr>
          <a:lstStyle/>
          <a:p>
            <a:pPr>
              <a:spcAft>
                <a:spcPts val="1000"/>
              </a:spcAft>
            </a:pPr>
            <a:r>
              <a:rPr lang="en-US" sz="2200" dirty="0" err="1"/>
              <a:t>Usahakan</a:t>
            </a:r>
            <a:r>
              <a:rPr lang="en-US" sz="2200" dirty="0"/>
              <a:t> </a:t>
            </a:r>
            <a:r>
              <a:rPr lang="en-US" sz="2200" dirty="0" err="1"/>
              <a:t>memilih</a:t>
            </a:r>
            <a:r>
              <a:rPr lang="en-US" sz="2200" dirty="0"/>
              <a:t> lemak </a:t>
            </a:r>
            <a:r>
              <a:rPr lang="en-US" sz="2200" dirty="0" err="1"/>
              <a:t>tak</a:t>
            </a:r>
            <a:r>
              <a:rPr lang="en-US" sz="2200" dirty="0"/>
              <a:t> </a:t>
            </a:r>
            <a:r>
              <a:rPr lang="en-US" sz="2200" dirty="0" err="1"/>
              <a:t>jenuh</a:t>
            </a:r>
            <a:r>
              <a:rPr lang="en-US" sz="2200" dirty="0"/>
              <a:t> (</a:t>
            </a:r>
            <a:r>
              <a:rPr lang="en-US" sz="2200" i="1" dirty="0"/>
              <a:t>mono-</a:t>
            </a:r>
            <a:r>
              <a:rPr lang="en-US" sz="2200" dirty="0"/>
              <a:t> </a:t>
            </a:r>
            <a:r>
              <a:rPr lang="en-US" sz="2200" dirty="0" err="1"/>
              <a:t>atau</a:t>
            </a:r>
            <a:r>
              <a:rPr lang="en-US" sz="2200" dirty="0"/>
              <a:t> </a:t>
            </a:r>
            <a:r>
              <a:rPr lang="en-US" sz="2200" i="1" dirty="0"/>
              <a:t>polyunsaturated fat</a:t>
            </a:r>
            <a:r>
              <a:rPr lang="en-US" sz="2200" dirty="0"/>
              <a:t>) </a:t>
            </a:r>
            <a:r>
              <a:rPr lang="en-US" sz="2200" dirty="0" err="1"/>
              <a:t>seperti</a:t>
            </a:r>
            <a:r>
              <a:rPr lang="en-US" sz="2200" dirty="0"/>
              <a:t> olive oil, rapeseed oil, canola oil, sunflower oil, corn oil </a:t>
            </a:r>
            <a:r>
              <a:rPr lang="en-US" sz="2200" dirty="0" err="1"/>
              <a:t>atau</a:t>
            </a:r>
            <a:r>
              <a:rPr lang="en-US" sz="2200" dirty="0"/>
              <a:t> </a:t>
            </a:r>
            <a:r>
              <a:rPr lang="en-US" sz="2200" i="1" dirty="0"/>
              <a:t>light margarine</a:t>
            </a:r>
          </a:p>
          <a:p>
            <a:pPr>
              <a:spcAft>
                <a:spcPts val="1000"/>
              </a:spcAft>
            </a:pPr>
            <a:r>
              <a:rPr lang="en-US" sz="2200" dirty="0" err="1"/>
              <a:t>Usahakan</a:t>
            </a:r>
            <a:r>
              <a:rPr lang="en-US" sz="2200" dirty="0"/>
              <a:t> </a:t>
            </a:r>
            <a:r>
              <a:rPr lang="en-US" sz="2200" dirty="0" err="1"/>
              <a:t>memasak</a:t>
            </a:r>
            <a:r>
              <a:rPr lang="en-US" sz="2200" dirty="0"/>
              <a:t> </a:t>
            </a:r>
            <a:r>
              <a:rPr lang="en-US" sz="2200" dirty="0" err="1"/>
              <a:t>menggunakan</a:t>
            </a:r>
            <a:r>
              <a:rPr lang="en-US" sz="2200" dirty="0"/>
              <a:t> </a:t>
            </a:r>
            <a:r>
              <a:rPr lang="en-US" sz="2200" b="1" dirty="0" err="1"/>
              <a:t>sesedikit</a:t>
            </a:r>
            <a:r>
              <a:rPr lang="en-US" sz="2200" b="1" dirty="0"/>
              <a:t> </a:t>
            </a:r>
            <a:r>
              <a:rPr lang="en-US" sz="2200" b="1" dirty="0" err="1"/>
              <a:t>mungkin</a:t>
            </a:r>
            <a:r>
              <a:rPr lang="en-US" sz="2200" b="1" dirty="0"/>
              <a:t> </a:t>
            </a:r>
            <a:r>
              <a:rPr lang="en-US" sz="2200" dirty="0" err="1"/>
              <a:t>minyak</a:t>
            </a:r>
            <a:r>
              <a:rPr lang="en-US" sz="2200" dirty="0"/>
              <a:t> </a:t>
            </a:r>
            <a:r>
              <a:rPr lang="en-US" sz="2200" dirty="0" err="1"/>
              <a:t>dengan</a:t>
            </a:r>
            <a:r>
              <a:rPr lang="en-US" sz="2200" dirty="0"/>
              <a:t> </a:t>
            </a:r>
            <a:r>
              <a:rPr lang="en-US" sz="2200" dirty="0" err="1"/>
              <a:t>cara</a:t>
            </a:r>
            <a:r>
              <a:rPr lang="en-US" sz="2200" dirty="0"/>
              <a:t> </a:t>
            </a:r>
            <a:r>
              <a:rPr lang="en-US" sz="2200" dirty="0" err="1"/>
              <a:t>merebus</a:t>
            </a:r>
            <a:r>
              <a:rPr lang="en-US" sz="2200" dirty="0"/>
              <a:t>, </a:t>
            </a:r>
            <a:r>
              <a:rPr lang="en-US" sz="2200" dirty="0" err="1"/>
              <a:t>mengkukus</a:t>
            </a:r>
            <a:r>
              <a:rPr lang="en-US" sz="2200" dirty="0"/>
              <a:t> </a:t>
            </a:r>
            <a:r>
              <a:rPr lang="en-US" sz="2200" dirty="0" err="1"/>
              <a:t>atau</a:t>
            </a:r>
            <a:r>
              <a:rPr lang="en-US" sz="2200" dirty="0"/>
              <a:t> </a:t>
            </a:r>
            <a:r>
              <a:rPr lang="en-US" sz="2200" dirty="0" err="1"/>
              <a:t>memanggang</a:t>
            </a:r>
            <a:endParaRPr lang="en-US" sz="2200" dirty="0"/>
          </a:p>
          <a:p>
            <a:r>
              <a:rPr lang="en-US" sz="2200" dirty="0" err="1"/>
              <a:t>Contoh</a:t>
            </a:r>
            <a:r>
              <a:rPr lang="en-US" sz="2200" dirty="0"/>
              <a:t> 1 </a:t>
            </a:r>
            <a:r>
              <a:rPr lang="en-US" sz="2200" dirty="0" err="1"/>
              <a:t>porsi</a:t>
            </a:r>
            <a:r>
              <a:rPr lang="en-US" sz="2200" dirty="0"/>
              <a:t> lemak: 1 </a:t>
            </a:r>
            <a:r>
              <a:rPr lang="en-US" sz="2200" dirty="0" err="1"/>
              <a:t>sdt</a:t>
            </a:r>
            <a:r>
              <a:rPr lang="en-US" sz="2200" dirty="0"/>
              <a:t> </a:t>
            </a:r>
            <a:r>
              <a:rPr lang="en-US" sz="2200" dirty="0" err="1"/>
              <a:t>minyak</a:t>
            </a:r>
            <a:r>
              <a:rPr lang="en-US" sz="2200" dirty="0"/>
              <a:t> </a:t>
            </a:r>
            <a:r>
              <a:rPr lang="en-US" sz="2200" dirty="0" err="1"/>
              <a:t>atau</a:t>
            </a:r>
            <a:r>
              <a:rPr lang="en-US" sz="2200" dirty="0"/>
              <a:t> 1 </a:t>
            </a:r>
            <a:r>
              <a:rPr lang="en-US" sz="2200" dirty="0" err="1"/>
              <a:t>oles</a:t>
            </a:r>
            <a:r>
              <a:rPr lang="en-US" sz="2200" dirty="0"/>
              <a:t> margarine per </a:t>
            </a:r>
            <a:r>
              <a:rPr lang="en-US" sz="2200" dirty="0" err="1"/>
              <a:t>helai</a:t>
            </a:r>
            <a:r>
              <a:rPr lang="en-US" sz="2200" dirty="0"/>
              <a:t> roti</a:t>
            </a:r>
          </a:p>
          <a:p>
            <a:endParaRPr lang="en-US" sz="2200" dirty="0"/>
          </a:p>
        </p:txBody>
      </p:sp>
    </p:spTree>
    <p:extLst>
      <p:ext uri="{BB962C8B-B14F-4D97-AF65-F5344CB8AC3E}">
        <p14:creationId xmlns:p14="http://schemas.microsoft.com/office/powerpoint/2010/main" val="326752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4AC6B390-BC59-4F1D-A0EE-D71A92F0A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B6C60D79-16F1-4C4B-B7E3-7634E7069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19137"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Content Placeholder 3" descr="M9738 - DEPARTMENT OF HEALTH_Food Pyramid_Shelf Fact Sheets_Web7.png">
            <a:extLst>
              <a:ext uri="{FF2B5EF4-FFF2-40B4-BE49-F238E27FC236}">
                <a16:creationId xmlns:a16="http://schemas.microsoft.com/office/drawing/2014/main" id="{9C1CFF86-11EB-4945-8FE8-C860BA59779C}"/>
              </a:ext>
            </a:extLst>
          </p:cNvPr>
          <p:cNvPicPr>
            <a:picLocks noChangeAspect="1"/>
          </p:cNvPicPr>
          <p:nvPr/>
        </p:nvPicPr>
        <p:blipFill>
          <a:blip r:embed="rId3">
            <a:extLst>
              <a:ext uri="{28A0092B-C50C-407E-A947-70E740481C1C}">
                <a14:useLocalDpi xmlns:a14="http://schemas.microsoft.com/office/drawing/2010/main" val="0"/>
              </a:ext>
            </a:extLst>
          </a:blip>
          <a:srcRect t="11135" b="11135"/>
          <a:stretch>
            <a:fillRect/>
          </a:stretch>
        </p:blipFill>
        <p:spPr>
          <a:xfrm>
            <a:off x="6173109" y="1984443"/>
            <a:ext cx="6084207" cy="3345946"/>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18" name="Arc 17">
            <a:extLst>
              <a:ext uri="{FF2B5EF4-FFF2-40B4-BE49-F238E27FC236}">
                <a16:creationId xmlns:a16="http://schemas.microsoft.com/office/drawing/2014/main" id="{426B127E-6498-4C77-9C9D-4553A5113B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02050" y="650160"/>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7F5C3B5-5829-074E-858E-90F9EF90007C}"/>
              </a:ext>
            </a:extLst>
          </p:cNvPr>
          <p:cNvSpPr>
            <a:spLocks noGrp="1"/>
          </p:cNvSpPr>
          <p:nvPr>
            <p:ph type="title"/>
          </p:nvPr>
        </p:nvSpPr>
        <p:spPr>
          <a:xfrm>
            <a:off x="838201" y="479493"/>
            <a:ext cx="5257800" cy="1325563"/>
          </a:xfrm>
        </p:spPr>
        <p:txBody>
          <a:bodyPr>
            <a:normAutofit/>
          </a:bodyPr>
          <a:lstStyle/>
          <a:p>
            <a:r>
              <a:rPr lang="en-US" b="1" dirty="0" err="1"/>
              <a:t>Piramida</a:t>
            </a:r>
            <a:r>
              <a:rPr lang="en-US" b="1" dirty="0"/>
              <a:t> </a:t>
            </a:r>
            <a:r>
              <a:rPr lang="en-US" b="1" dirty="0" err="1"/>
              <a:t>makanan</a:t>
            </a:r>
            <a:r>
              <a:rPr lang="en-US" b="1" dirty="0"/>
              <a:t>: </a:t>
            </a:r>
            <a:r>
              <a:rPr lang="en-US" b="1" i="1" dirty="0"/>
              <a:t>processed foods</a:t>
            </a:r>
          </a:p>
        </p:txBody>
      </p:sp>
      <p:sp>
        <p:nvSpPr>
          <p:cNvPr id="8" name="Content Placeholder 7">
            <a:extLst>
              <a:ext uri="{FF2B5EF4-FFF2-40B4-BE49-F238E27FC236}">
                <a16:creationId xmlns:a16="http://schemas.microsoft.com/office/drawing/2014/main" id="{FE788BAF-7CA1-4E62-921A-8E99123C3225}"/>
              </a:ext>
            </a:extLst>
          </p:cNvPr>
          <p:cNvSpPr>
            <a:spLocks noGrp="1"/>
          </p:cNvSpPr>
          <p:nvPr>
            <p:ph idx="1"/>
          </p:nvPr>
        </p:nvSpPr>
        <p:spPr>
          <a:xfrm>
            <a:off x="838201" y="2235268"/>
            <a:ext cx="4991099" cy="4192520"/>
          </a:xfrm>
        </p:spPr>
        <p:txBody>
          <a:bodyPr>
            <a:normAutofit/>
          </a:bodyPr>
          <a:lstStyle/>
          <a:p>
            <a:pPr>
              <a:spcAft>
                <a:spcPts val="1000"/>
              </a:spcAft>
            </a:pPr>
            <a:r>
              <a:rPr lang="en-US" sz="2200" dirty="0" err="1"/>
              <a:t>Makanan</a:t>
            </a:r>
            <a:r>
              <a:rPr lang="en-US" sz="2200" dirty="0"/>
              <a:t> </a:t>
            </a:r>
            <a:r>
              <a:rPr lang="en-US" sz="2200" dirty="0" err="1"/>
              <a:t>seperti</a:t>
            </a:r>
            <a:r>
              <a:rPr lang="en-US" sz="2200" dirty="0"/>
              <a:t> </a:t>
            </a:r>
            <a:r>
              <a:rPr lang="en-US" sz="2200" dirty="0" err="1"/>
              <a:t>coklat</a:t>
            </a:r>
            <a:r>
              <a:rPr lang="en-US" sz="2200" dirty="0"/>
              <a:t>, </a:t>
            </a:r>
            <a:r>
              <a:rPr lang="en-US" sz="2200" dirty="0" err="1"/>
              <a:t>permen</a:t>
            </a:r>
            <a:r>
              <a:rPr lang="en-US" sz="2200" dirty="0"/>
              <a:t>, </a:t>
            </a:r>
            <a:r>
              <a:rPr lang="en-US" sz="2200" dirty="0" err="1"/>
              <a:t>kue</a:t>
            </a:r>
            <a:r>
              <a:rPr lang="en-US" sz="2200" dirty="0"/>
              <a:t>, </a:t>
            </a:r>
            <a:r>
              <a:rPr lang="en-US" sz="2200" dirty="0" err="1"/>
              <a:t>biskuit</a:t>
            </a:r>
            <a:r>
              <a:rPr lang="en-US" sz="2200" dirty="0"/>
              <a:t>, </a:t>
            </a:r>
            <a:r>
              <a:rPr lang="en-US" sz="2200" dirty="0" err="1"/>
              <a:t>keripik</a:t>
            </a:r>
            <a:r>
              <a:rPr lang="en-US" sz="2200" dirty="0"/>
              <a:t> </a:t>
            </a:r>
            <a:r>
              <a:rPr lang="en-US" sz="2200" dirty="0" err="1"/>
              <a:t>kentang</a:t>
            </a:r>
            <a:r>
              <a:rPr lang="en-US" sz="2200" dirty="0"/>
              <a:t> dan soda </a:t>
            </a:r>
            <a:r>
              <a:rPr lang="en-US" sz="2200" dirty="0" err="1"/>
              <a:t>tidak</a:t>
            </a:r>
            <a:r>
              <a:rPr lang="en-US" sz="2200" dirty="0"/>
              <a:t> </a:t>
            </a:r>
            <a:r>
              <a:rPr lang="en-US" sz="2200" dirty="0" err="1"/>
              <a:t>dianjurkan</a:t>
            </a:r>
            <a:r>
              <a:rPr lang="en-US" sz="2200" dirty="0"/>
              <a:t> </a:t>
            </a:r>
            <a:r>
              <a:rPr lang="en-US" sz="2200" dirty="0" err="1"/>
              <a:t>untuk</a:t>
            </a:r>
            <a:r>
              <a:rPr lang="en-US" sz="2200" dirty="0"/>
              <a:t> </a:t>
            </a:r>
            <a:r>
              <a:rPr lang="en-US" sz="2200" dirty="0" err="1"/>
              <a:t>dikonsumsi</a:t>
            </a:r>
            <a:r>
              <a:rPr lang="en-US" sz="2200" dirty="0"/>
              <a:t> </a:t>
            </a:r>
            <a:r>
              <a:rPr lang="en-US" sz="2200" dirty="0" err="1"/>
              <a:t>setiap</a:t>
            </a:r>
            <a:r>
              <a:rPr lang="en-US" sz="2200" dirty="0"/>
              <a:t> </a:t>
            </a:r>
            <a:r>
              <a:rPr lang="en-US" sz="2200" dirty="0" err="1"/>
              <a:t>hari</a:t>
            </a:r>
            <a:endParaRPr lang="en-US" sz="2200" dirty="0"/>
          </a:p>
          <a:p>
            <a:r>
              <a:rPr lang="en-US" sz="2200" dirty="0" err="1"/>
              <a:t>Asupan</a:t>
            </a:r>
            <a:r>
              <a:rPr lang="en-US" sz="2200" dirty="0"/>
              <a:t> </a:t>
            </a:r>
            <a:r>
              <a:rPr lang="en-US" sz="2200" dirty="0" err="1"/>
              <a:t>maksimum</a:t>
            </a:r>
            <a:r>
              <a:rPr lang="en-US" sz="2200" dirty="0"/>
              <a:t> </a:t>
            </a:r>
            <a:r>
              <a:rPr lang="en-US" sz="2200" b="1" dirty="0"/>
              <a:t>1-2 </a:t>
            </a:r>
            <a:r>
              <a:rPr lang="en-US" sz="2200" b="1" dirty="0" err="1"/>
              <a:t>porsi</a:t>
            </a:r>
            <a:r>
              <a:rPr lang="en-US" sz="2200" b="1" dirty="0"/>
              <a:t>/</a:t>
            </a:r>
            <a:r>
              <a:rPr lang="en-US" sz="2200" b="1" dirty="0" err="1"/>
              <a:t>minggu</a:t>
            </a:r>
            <a:endParaRPr lang="en-US" sz="2200" b="1" dirty="0"/>
          </a:p>
        </p:txBody>
      </p:sp>
    </p:spTree>
    <p:extLst>
      <p:ext uri="{BB962C8B-B14F-4D97-AF65-F5344CB8AC3E}">
        <p14:creationId xmlns:p14="http://schemas.microsoft.com/office/powerpoint/2010/main" val="2464235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89FDB-11E1-9343-9A27-F5A566C91A85}"/>
              </a:ext>
            </a:extLst>
          </p:cNvPr>
          <p:cNvSpPr>
            <a:spLocks noGrp="1"/>
          </p:cNvSpPr>
          <p:nvPr>
            <p:ph type="title"/>
          </p:nvPr>
        </p:nvSpPr>
        <p:spPr>
          <a:xfrm>
            <a:off x="838200" y="365125"/>
            <a:ext cx="10515600" cy="1325563"/>
          </a:xfrm>
        </p:spPr>
        <p:txBody>
          <a:bodyPr/>
          <a:lstStyle/>
          <a:p>
            <a:r>
              <a:rPr lang="en-US" b="1"/>
              <a:t>Piring makan model T</a:t>
            </a:r>
            <a:endParaRPr lang="en-US" b="1" dirty="0"/>
          </a:p>
        </p:txBody>
      </p:sp>
      <p:pic>
        <p:nvPicPr>
          <p:cNvPr id="14" name="Content Placeholder 13">
            <a:extLst>
              <a:ext uri="{FF2B5EF4-FFF2-40B4-BE49-F238E27FC236}">
                <a16:creationId xmlns:a16="http://schemas.microsoft.com/office/drawing/2014/main" id="{6C7BF5AC-5DA1-7849-8B60-787CC1F4634B}"/>
              </a:ext>
            </a:extLst>
          </p:cNvPr>
          <p:cNvPicPr>
            <a:picLocks noGrp="1" noChangeAspect="1"/>
          </p:cNvPicPr>
          <p:nvPr>
            <p:ph idx="1"/>
          </p:nvPr>
        </p:nvPicPr>
        <p:blipFill>
          <a:blip r:embed="rId3"/>
          <a:stretch>
            <a:fillRect/>
          </a:stretch>
        </p:blipFill>
        <p:spPr>
          <a:xfrm>
            <a:off x="2233259" y="3055490"/>
            <a:ext cx="3220484" cy="3220484"/>
          </a:xfrm>
        </p:spPr>
      </p:pic>
      <p:pic>
        <p:nvPicPr>
          <p:cNvPr id="18" name="Picture 17">
            <a:extLst>
              <a:ext uri="{FF2B5EF4-FFF2-40B4-BE49-F238E27FC236}">
                <a16:creationId xmlns:a16="http://schemas.microsoft.com/office/drawing/2014/main" id="{91834551-1AD7-9A49-A5DE-7A46F6A8A95B}"/>
              </a:ext>
            </a:extLst>
          </p:cNvPr>
          <p:cNvPicPr>
            <a:picLocks noChangeAspect="1"/>
          </p:cNvPicPr>
          <p:nvPr/>
        </p:nvPicPr>
        <p:blipFill rotWithShape="1">
          <a:blip r:embed="rId4"/>
          <a:srcRect l="8734"/>
          <a:stretch/>
        </p:blipFill>
        <p:spPr>
          <a:xfrm>
            <a:off x="5453743" y="483153"/>
            <a:ext cx="6995887" cy="5792821"/>
          </a:xfrm>
          <a:prstGeom prst="rect">
            <a:avLst/>
          </a:prstGeom>
        </p:spPr>
      </p:pic>
    </p:spTree>
    <p:extLst>
      <p:ext uri="{BB962C8B-B14F-4D97-AF65-F5344CB8AC3E}">
        <p14:creationId xmlns:p14="http://schemas.microsoft.com/office/powerpoint/2010/main" val="2074095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89FDB-11E1-9343-9A27-F5A566C91A85}"/>
              </a:ext>
            </a:extLst>
          </p:cNvPr>
          <p:cNvSpPr>
            <a:spLocks noGrp="1"/>
          </p:cNvSpPr>
          <p:nvPr>
            <p:ph type="title"/>
          </p:nvPr>
        </p:nvSpPr>
        <p:spPr>
          <a:xfrm>
            <a:off x="838200" y="365125"/>
            <a:ext cx="10515600" cy="1325563"/>
          </a:xfrm>
        </p:spPr>
        <p:txBody>
          <a:bodyPr/>
          <a:lstStyle/>
          <a:p>
            <a:r>
              <a:rPr lang="en-US" b="1" dirty="0" err="1"/>
              <a:t>Piring</a:t>
            </a:r>
            <a:r>
              <a:rPr lang="en-US" b="1" dirty="0"/>
              <a:t> </a:t>
            </a:r>
            <a:r>
              <a:rPr lang="en-US" b="1" dirty="0" err="1"/>
              <a:t>makan</a:t>
            </a:r>
            <a:r>
              <a:rPr lang="en-US" b="1" dirty="0"/>
              <a:t> model T</a:t>
            </a:r>
          </a:p>
        </p:txBody>
      </p:sp>
      <p:pic>
        <p:nvPicPr>
          <p:cNvPr id="6" name="Content Placeholder 5">
            <a:extLst>
              <a:ext uri="{FF2B5EF4-FFF2-40B4-BE49-F238E27FC236}">
                <a16:creationId xmlns:a16="http://schemas.microsoft.com/office/drawing/2014/main" id="{CDC55D71-9436-904A-A106-9387A3BE7A1F}"/>
              </a:ext>
            </a:extLst>
          </p:cNvPr>
          <p:cNvPicPr>
            <a:picLocks noGrp="1" noChangeAspect="1"/>
          </p:cNvPicPr>
          <p:nvPr>
            <p:ph idx="1"/>
          </p:nvPr>
        </p:nvPicPr>
        <p:blipFill>
          <a:blip r:embed="rId3"/>
          <a:stretch>
            <a:fillRect/>
          </a:stretch>
        </p:blipFill>
        <p:spPr>
          <a:xfrm>
            <a:off x="964787" y="2018958"/>
            <a:ext cx="3861626" cy="3859213"/>
          </a:xfrm>
        </p:spPr>
      </p:pic>
      <p:sp>
        <p:nvSpPr>
          <p:cNvPr id="16" name="TextBox 15">
            <a:extLst>
              <a:ext uri="{FF2B5EF4-FFF2-40B4-BE49-F238E27FC236}">
                <a16:creationId xmlns:a16="http://schemas.microsoft.com/office/drawing/2014/main" id="{1159A48C-3BDF-6B45-9940-7358770494FD}"/>
              </a:ext>
            </a:extLst>
          </p:cNvPr>
          <p:cNvSpPr txBox="1"/>
          <p:nvPr/>
        </p:nvSpPr>
        <p:spPr>
          <a:xfrm>
            <a:off x="5325978" y="3429000"/>
            <a:ext cx="952500" cy="584775"/>
          </a:xfrm>
          <a:prstGeom prst="rect">
            <a:avLst/>
          </a:prstGeom>
          <a:noFill/>
        </p:spPr>
        <p:txBody>
          <a:bodyPr wrap="square" rtlCol="0">
            <a:spAutoFit/>
          </a:bodyPr>
          <a:lstStyle/>
          <a:p>
            <a:r>
              <a:rPr lang="en-US" sz="3200" b="1" dirty="0"/>
              <a:t>VS</a:t>
            </a:r>
          </a:p>
        </p:txBody>
      </p:sp>
      <p:pic>
        <p:nvPicPr>
          <p:cNvPr id="18" name="Picture 17">
            <a:extLst>
              <a:ext uri="{FF2B5EF4-FFF2-40B4-BE49-F238E27FC236}">
                <a16:creationId xmlns:a16="http://schemas.microsoft.com/office/drawing/2014/main" id="{63E89AC2-70F4-E04A-9CE0-3B52B2BE7B1B}"/>
              </a:ext>
            </a:extLst>
          </p:cNvPr>
          <p:cNvPicPr>
            <a:picLocks noChangeAspect="1"/>
          </p:cNvPicPr>
          <p:nvPr/>
        </p:nvPicPr>
        <p:blipFill rotWithShape="1">
          <a:blip r:embed="rId4"/>
          <a:srcRect r="13906"/>
          <a:stretch/>
        </p:blipFill>
        <p:spPr>
          <a:xfrm>
            <a:off x="6778043" y="2598171"/>
            <a:ext cx="4874986" cy="2831208"/>
          </a:xfrm>
          <a:prstGeom prst="rect">
            <a:avLst/>
          </a:prstGeom>
        </p:spPr>
      </p:pic>
      <p:grpSp>
        <p:nvGrpSpPr>
          <p:cNvPr id="37" name="Group 36">
            <a:extLst>
              <a:ext uri="{FF2B5EF4-FFF2-40B4-BE49-F238E27FC236}">
                <a16:creationId xmlns:a16="http://schemas.microsoft.com/office/drawing/2014/main" id="{03CB898F-BD53-2C42-A58C-EB4EECC67044}"/>
              </a:ext>
            </a:extLst>
          </p:cNvPr>
          <p:cNvGrpSpPr/>
          <p:nvPr/>
        </p:nvGrpSpPr>
        <p:grpSpPr>
          <a:xfrm>
            <a:off x="538843" y="1690688"/>
            <a:ext cx="4620986" cy="2030699"/>
            <a:chOff x="538843" y="1690688"/>
            <a:chExt cx="4620986" cy="2030699"/>
          </a:xfrm>
        </p:grpSpPr>
        <p:cxnSp>
          <p:nvCxnSpPr>
            <p:cNvPr id="20" name="Straight Connector 19">
              <a:extLst>
                <a:ext uri="{FF2B5EF4-FFF2-40B4-BE49-F238E27FC236}">
                  <a16:creationId xmlns:a16="http://schemas.microsoft.com/office/drawing/2014/main" id="{DB330594-17E7-864B-874D-50F59B88083D}"/>
                </a:ext>
              </a:extLst>
            </p:cNvPr>
            <p:cNvCxnSpPr>
              <a:cxnSpLocks/>
            </p:cNvCxnSpPr>
            <p:nvPr/>
          </p:nvCxnSpPr>
          <p:spPr>
            <a:xfrm>
              <a:off x="538843" y="3721387"/>
              <a:ext cx="4620986" cy="0"/>
            </a:xfrm>
            <a:prstGeom prst="line">
              <a:avLst/>
            </a:prstGeom>
            <a:ln w="47625">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926B2E2-EB34-594F-AC50-F877932425A6}"/>
                </a:ext>
              </a:extLst>
            </p:cNvPr>
            <p:cNvCxnSpPr>
              <a:cxnSpLocks/>
            </p:cNvCxnSpPr>
            <p:nvPr/>
          </p:nvCxnSpPr>
          <p:spPr>
            <a:xfrm flipH="1" flipV="1">
              <a:off x="2932410" y="1690688"/>
              <a:ext cx="16918" cy="1947547"/>
            </a:xfrm>
            <a:prstGeom prst="line">
              <a:avLst/>
            </a:prstGeom>
            <a:ln w="47625">
              <a:solidFill>
                <a:srgbClr val="C00000"/>
              </a:solidFill>
              <a:prstDash val="dash"/>
            </a:ln>
          </p:spPr>
          <p:style>
            <a:lnRef idx="1">
              <a:schemeClr val="accent1"/>
            </a:lnRef>
            <a:fillRef idx="0">
              <a:schemeClr val="accent1"/>
            </a:fillRef>
            <a:effectRef idx="0">
              <a:schemeClr val="accent1"/>
            </a:effectRef>
            <a:fontRef idx="minor">
              <a:schemeClr val="tx1"/>
            </a:fontRef>
          </p:style>
        </p:cxnSp>
      </p:grpSp>
      <p:grpSp>
        <p:nvGrpSpPr>
          <p:cNvPr id="38" name="Group 37">
            <a:extLst>
              <a:ext uri="{FF2B5EF4-FFF2-40B4-BE49-F238E27FC236}">
                <a16:creationId xmlns:a16="http://schemas.microsoft.com/office/drawing/2014/main" id="{0ECD99C3-F7AE-6C44-93EE-9AC3F92D8CEC}"/>
              </a:ext>
            </a:extLst>
          </p:cNvPr>
          <p:cNvGrpSpPr/>
          <p:nvPr/>
        </p:nvGrpSpPr>
        <p:grpSpPr>
          <a:xfrm>
            <a:off x="6444627" y="2338873"/>
            <a:ext cx="5223681" cy="3349804"/>
            <a:chOff x="6444627" y="2338873"/>
            <a:chExt cx="5223681" cy="3349804"/>
          </a:xfrm>
        </p:grpSpPr>
        <p:cxnSp>
          <p:nvCxnSpPr>
            <p:cNvPr id="28" name="Straight Connector 27">
              <a:extLst>
                <a:ext uri="{FF2B5EF4-FFF2-40B4-BE49-F238E27FC236}">
                  <a16:creationId xmlns:a16="http://schemas.microsoft.com/office/drawing/2014/main" id="{7F5E1724-6838-7C4C-9920-21ABFC95BB7E}"/>
                </a:ext>
              </a:extLst>
            </p:cNvPr>
            <p:cNvCxnSpPr>
              <a:cxnSpLocks/>
            </p:cNvCxnSpPr>
            <p:nvPr/>
          </p:nvCxnSpPr>
          <p:spPr>
            <a:xfrm flipV="1">
              <a:off x="6444627" y="2338873"/>
              <a:ext cx="5223681" cy="3090506"/>
            </a:xfrm>
            <a:prstGeom prst="line">
              <a:avLst/>
            </a:prstGeom>
            <a:ln w="47625">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0E76A42-1B86-1848-B5CA-8D625ADD4940}"/>
                </a:ext>
              </a:extLst>
            </p:cNvPr>
            <p:cNvCxnSpPr>
              <a:cxnSpLocks/>
            </p:cNvCxnSpPr>
            <p:nvPr/>
          </p:nvCxnSpPr>
          <p:spPr>
            <a:xfrm flipH="1" flipV="1">
              <a:off x="9469281" y="3650289"/>
              <a:ext cx="1585162" cy="2038388"/>
            </a:xfrm>
            <a:prstGeom prst="line">
              <a:avLst/>
            </a:prstGeom>
            <a:ln w="47625">
              <a:solidFill>
                <a:srgbClr val="C00000"/>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74519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FA1CB-E4D5-8E43-AC32-EB490A5AFBF5}"/>
              </a:ext>
            </a:extLst>
          </p:cNvPr>
          <p:cNvSpPr>
            <a:spLocks noGrp="1"/>
          </p:cNvSpPr>
          <p:nvPr>
            <p:ph type="title"/>
          </p:nvPr>
        </p:nvSpPr>
        <p:spPr>
          <a:xfrm>
            <a:off x="838200" y="365125"/>
            <a:ext cx="10515600" cy="1325563"/>
          </a:xfrm>
        </p:spPr>
        <p:txBody>
          <a:bodyPr/>
          <a:lstStyle/>
          <a:p>
            <a:r>
              <a:rPr lang="en-US" b="1" dirty="0" err="1"/>
              <a:t>Membaca</a:t>
            </a:r>
            <a:r>
              <a:rPr lang="en-US" b="1" dirty="0"/>
              <a:t> </a:t>
            </a:r>
            <a:r>
              <a:rPr lang="en-US" b="1" dirty="0" err="1"/>
              <a:t>informasi</a:t>
            </a:r>
            <a:r>
              <a:rPr lang="en-US" b="1" dirty="0"/>
              <a:t> </a:t>
            </a:r>
            <a:r>
              <a:rPr lang="en-US" b="1" dirty="0" err="1"/>
              <a:t>nilai</a:t>
            </a:r>
            <a:r>
              <a:rPr lang="en-US" b="1" dirty="0"/>
              <a:t> </a:t>
            </a:r>
            <a:r>
              <a:rPr lang="en-US" b="1" dirty="0" err="1"/>
              <a:t>gizi</a:t>
            </a:r>
            <a:r>
              <a:rPr lang="en-US" b="1" dirty="0"/>
              <a:t> pada label </a:t>
            </a:r>
            <a:r>
              <a:rPr lang="en-US" b="1" dirty="0" err="1"/>
              <a:t>makanan</a:t>
            </a:r>
            <a:endParaRPr lang="en-US" b="1" dirty="0"/>
          </a:p>
        </p:txBody>
      </p:sp>
      <p:sp>
        <p:nvSpPr>
          <p:cNvPr id="7" name="Content Placeholder 6">
            <a:extLst>
              <a:ext uri="{FF2B5EF4-FFF2-40B4-BE49-F238E27FC236}">
                <a16:creationId xmlns:a16="http://schemas.microsoft.com/office/drawing/2014/main" id="{21F609F3-31F7-C449-9A87-1179C4D797C4}"/>
              </a:ext>
            </a:extLst>
          </p:cNvPr>
          <p:cNvSpPr>
            <a:spLocks noGrp="1"/>
          </p:cNvSpPr>
          <p:nvPr>
            <p:ph idx="1"/>
          </p:nvPr>
        </p:nvSpPr>
        <p:spPr>
          <a:xfrm>
            <a:off x="838200" y="1825625"/>
            <a:ext cx="4517571" cy="3859742"/>
          </a:xfrm>
        </p:spPr>
        <p:txBody>
          <a:bodyPr>
            <a:normAutofit lnSpcReduction="10000"/>
          </a:bodyPr>
          <a:lstStyle/>
          <a:p>
            <a:pPr>
              <a:spcAft>
                <a:spcPts val="1000"/>
              </a:spcAft>
            </a:pPr>
            <a:r>
              <a:rPr lang="en-ID" sz="2200" dirty="0" err="1"/>
              <a:t>Komposisi</a:t>
            </a:r>
            <a:r>
              <a:rPr lang="en-ID" sz="2200" dirty="0"/>
              <a:t>/</a:t>
            </a:r>
            <a:r>
              <a:rPr lang="en-ID" sz="2200" i="1" dirty="0"/>
              <a:t>ingredients</a:t>
            </a:r>
            <a:r>
              <a:rPr lang="en-ID" sz="2200" dirty="0"/>
              <a:t> </a:t>
            </a:r>
            <a:r>
              <a:rPr lang="en-ID" sz="2200" dirty="0" err="1"/>
              <a:t>akan</a:t>
            </a:r>
            <a:r>
              <a:rPr lang="en-ID" sz="2200" dirty="0"/>
              <a:t> </a:t>
            </a:r>
            <a:r>
              <a:rPr lang="en-ID" sz="2200" dirty="0" err="1"/>
              <a:t>selalu</a:t>
            </a:r>
            <a:r>
              <a:rPr lang="en-ID" sz="2200" dirty="0"/>
              <a:t> </a:t>
            </a:r>
            <a:r>
              <a:rPr lang="en-ID" sz="2200" dirty="0" err="1"/>
              <a:t>ditampilkan</a:t>
            </a:r>
            <a:r>
              <a:rPr lang="en-ID" sz="2200" dirty="0"/>
              <a:t> </a:t>
            </a:r>
            <a:r>
              <a:rPr lang="en-ID" sz="2200" dirty="0" err="1"/>
              <a:t>dengan</a:t>
            </a:r>
            <a:r>
              <a:rPr lang="en-ID" sz="2200" dirty="0"/>
              <a:t> </a:t>
            </a:r>
            <a:r>
              <a:rPr lang="en-ID" sz="2200" dirty="0" err="1"/>
              <a:t>urutan</a:t>
            </a:r>
            <a:r>
              <a:rPr lang="en-ID" sz="2200" dirty="0"/>
              <a:t> </a:t>
            </a:r>
            <a:r>
              <a:rPr lang="en-ID" sz="2200" dirty="0" err="1"/>
              <a:t>dari</a:t>
            </a:r>
            <a:r>
              <a:rPr lang="en-ID" sz="2200" dirty="0"/>
              <a:t> </a:t>
            </a:r>
            <a:r>
              <a:rPr lang="en-ID" sz="2200" dirty="0" err="1"/>
              <a:t>kandungan</a:t>
            </a:r>
            <a:r>
              <a:rPr lang="en-ID" sz="2200" dirty="0"/>
              <a:t> </a:t>
            </a:r>
            <a:r>
              <a:rPr lang="en-ID" sz="2200" dirty="0" err="1"/>
              <a:t>terbanyak</a:t>
            </a:r>
            <a:r>
              <a:rPr lang="en-ID" sz="2200" dirty="0"/>
              <a:t> dan </a:t>
            </a:r>
            <a:r>
              <a:rPr lang="en-ID" sz="2200" dirty="0" err="1"/>
              <a:t>seterusnya</a:t>
            </a:r>
            <a:endParaRPr lang="en-ID" sz="2200" dirty="0"/>
          </a:p>
          <a:p>
            <a:pPr>
              <a:spcAft>
                <a:spcPts val="1000"/>
              </a:spcAft>
            </a:pPr>
            <a:r>
              <a:rPr lang="en-ID" sz="2200" dirty="0" err="1"/>
              <a:t>Informasi</a:t>
            </a:r>
            <a:r>
              <a:rPr lang="en-ID" sz="2200" dirty="0"/>
              <a:t> </a:t>
            </a:r>
            <a:r>
              <a:rPr lang="en-ID" sz="2200" dirty="0" err="1"/>
              <a:t>nilai</a:t>
            </a:r>
            <a:r>
              <a:rPr lang="en-ID" sz="2200" dirty="0"/>
              <a:t> </a:t>
            </a:r>
            <a:r>
              <a:rPr lang="en-ID" sz="2200" dirty="0" err="1"/>
              <a:t>gizi</a:t>
            </a:r>
            <a:r>
              <a:rPr lang="en-ID" sz="2200" dirty="0"/>
              <a:t> </a:t>
            </a:r>
            <a:r>
              <a:rPr lang="en-ID" sz="2200" dirty="0" err="1"/>
              <a:t>tidak</a:t>
            </a:r>
            <a:r>
              <a:rPr lang="en-ID" sz="2200" dirty="0"/>
              <a:t> </a:t>
            </a:r>
            <a:r>
              <a:rPr lang="en-ID" sz="2200" dirty="0" err="1"/>
              <a:t>selalu</a:t>
            </a:r>
            <a:r>
              <a:rPr lang="en-ID" sz="2200" dirty="0"/>
              <a:t> </a:t>
            </a:r>
            <a:r>
              <a:rPr lang="en-ID" sz="2200" dirty="0" err="1"/>
              <a:t>ditampilkan</a:t>
            </a:r>
            <a:r>
              <a:rPr lang="en-ID" sz="2200" dirty="0"/>
              <a:t> </a:t>
            </a:r>
            <a:r>
              <a:rPr lang="en-ID" sz="2200" dirty="0" err="1"/>
              <a:t>dalam</a:t>
            </a:r>
            <a:r>
              <a:rPr lang="en-ID" sz="2200" dirty="0"/>
              <a:t> </a:t>
            </a:r>
            <a:r>
              <a:rPr lang="en-ID" sz="2200" dirty="0" err="1"/>
              <a:t>takaran</a:t>
            </a:r>
            <a:r>
              <a:rPr lang="en-ID" sz="2200" dirty="0"/>
              <a:t> </a:t>
            </a:r>
            <a:r>
              <a:rPr lang="en-ID" sz="2200" dirty="0" err="1"/>
              <a:t>saji</a:t>
            </a:r>
            <a:r>
              <a:rPr lang="en-ID" sz="2200" dirty="0"/>
              <a:t> (</a:t>
            </a:r>
            <a:r>
              <a:rPr lang="en-ID" sz="2200" i="1" dirty="0"/>
              <a:t>serving size</a:t>
            </a:r>
            <a:r>
              <a:rPr lang="en-ID" sz="2200" dirty="0"/>
              <a:t>)</a:t>
            </a:r>
          </a:p>
          <a:p>
            <a:r>
              <a:rPr lang="en-ID" sz="2200" dirty="0" err="1"/>
              <a:t>Memahami</a:t>
            </a:r>
            <a:r>
              <a:rPr lang="en-ID" sz="2200" dirty="0"/>
              <a:t> </a:t>
            </a:r>
            <a:r>
              <a:rPr lang="en-ID" sz="2200" dirty="0" err="1"/>
              <a:t>arti</a:t>
            </a:r>
            <a:r>
              <a:rPr lang="en-ID" sz="2200" dirty="0"/>
              <a:t> </a:t>
            </a:r>
            <a:r>
              <a:rPr lang="en-ID" sz="2200" dirty="0" err="1"/>
              <a:t>klaim</a:t>
            </a:r>
            <a:r>
              <a:rPr lang="en-ID" sz="2200" dirty="0"/>
              <a:t> </a:t>
            </a:r>
            <a:r>
              <a:rPr lang="en-ID" sz="2200" dirty="0" err="1"/>
              <a:t>nutrisi</a:t>
            </a:r>
            <a:r>
              <a:rPr lang="en-ID" sz="2200" dirty="0"/>
              <a:t> dan </a:t>
            </a:r>
            <a:r>
              <a:rPr lang="en-ID" sz="2200" dirty="0" err="1"/>
              <a:t>kesehatan</a:t>
            </a:r>
            <a:r>
              <a:rPr lang="en-ID" sz="2200" dirty="0"/>
              <a:t> yang </a:t>
            </a:r>
            <a:r>
              <a:rPr lang="en-ID" sz="2200" dirty="0" err="1"/>
              <a:t>umum</a:t>
            </a:r>
            <a:r>
              <a:rPr lang="en-ID" sz="2200" dirty="0"/>
              <a:t> </a:t>
            </a:r>
            <a:r>
              <a:rPr lang="en-ID" sz="2200" dirty="0" err="1"/>
              <a:t>ditampilkan</a:t>
            </a:r>
            <a:r>
              <a:rPr lang="en-ID" sz="2200" dirty="0"/>
              <a:t> </a:t>
            </a:r>
            <a:r>
              <a:rPr lang="en-ID" sz="2200" dirty="0" err="1"/>
              <a:t>seperti</a:t>
            </a:r>
            <a:r>
              <a:rPr lang="en-ID" sz="2200" dirty="0"/>
              <a:t>: </a:t>
            </a:r>
            <a:r>
              <a:rPr lang="en-ID" sz="2200" i="1" dirty="0"/>
              <a:t>reduced fat </a:t>
            </a:r>
            <a:r>
              <a:rPr lang="en-ID" sz="2200" dirty="0" err="1"/>
              <a:t>atau</a:t>
            </a:r>
            <a:r>
              <a:rPr lang="en-ID" sz="2200" dirty="0"/>
              <a:t> </a:t>
            </a:r>
            <a:r>
              <a:rPr lang="en-ID" sz="2200" i="1" dirty="0"/>
              <a:t>no added sugar</a:t>
            </a:r>
            <a:endParaRPr lang="en-US" sz="2200" i="1" dirty="0"/>
          </a:p>
        </p:txBody>
      </p:sp>
      <p:pic>
        <p:nvPicPr>
          <p:cNvPr id="9" name="Picture 8">
            <a:extLst>
              <a:ext uri="{FF2B5EF4-FFF2-40B4-BE49-F238E27FC236}">
                <a16:creationId xmlns:a16="http://schemas.microsoft.com/office/drawing/2014/main" id="{939BD9AD-88B1-6946-B9A3-ECA0BDF63A70}"/>
              </a:ext>
            </a:extLst>
          </p:cNvPr>
          <p:cNvPicPr>
            <a:picLocks noChangeAspect="1"/>
          </p:cNvPicPr>
          <p:nvPr/>
        </p:nvPicPr>
        <p:blipFill rotWithShape="1">
          <a:blip r:embed="rId3"/>
          <a:srcRect r="52977"/>
          <a:stretch/>
        </p:blipFill>
        <p:spPr>
          <a:xfrm>
            <a:off x="5423130" y="1690688"/>
            <a:ext cx="2826202" cy="2146526"/>
          </a:xfrm>
          <a:prstGeom prst="rect">
            <a:avLst/>
          </a:prstGeom>
        </p:spPr>
      </p:pic>
      <p:pic>
        <p:nvPicPr>
          <p:cNvPr id="17" name="Picture 16">
            <a:extLst>
              <a:ext uri="{FF2B5EF4-FFF2-40B4-BE49-F238E27FC236}">
                <a16:creationId xmlns:a16="http://schemas.microsoft.com/office/drawing/2014/main" id="{8AD9B146-836D-8343-8AE2-E25FDE82B9B4}"/>
              </a:ext>
            </a:extLst>
          </p:cNvPr>
          <p:cNvPicPr>
            <a:picLocks noChangeAspect="1"/>
          </p:cNvPicPr>
          <p:nvPr/>
        </p:nvPicPr>
        <p:blipFill>
          <a:blip r:embed="rId4"/>
          <a:stretch>
            <a:fillRect/>
          </a:stretch>
        </p:blipFill>
        <p:spPr>
          <a:xfrm>
            <a:off x="5423130" y="3925127"/>
            <a:ext cx="2845117" cy="1580621"/>
          </a:xfrm>
          <a:prstGeom prst="rect">
            <a:avLst/>
          </a:prstGeom>
        </p:spPr>
      </p:pic>
      <p:pic>
        <p:nvPicPr>
          <p:cNvPr id="6" name="Picture 5">
            <a:extLst>
              <a:ext uri="{FF2B5EF4-FFF2-40B4-BE49-F238E27FC236}">
                <a16:creationId xmlns:a16="http://schemas.microsoft.com/office/drawing/2014/main" id="{B55339D4-B3CA-084D-8D4A-E1DFEBD53BE4}"/>
              </a:ext>
            </a:extLst>
          </p:cNvPr>
          <p:cNvPicPr>
            <a:picLocks noChangeAspect="1"/>
          </p:cNvPicPr>
          <p:nvPr/>
        </p:nvPicPr>
        <p:blipFill rotWithShape="1">
          <a:blip r:embed="rId5"/>
          <a:srcRect r="33721" b="15412"/>
          <a:stretch/>
        </p:blipFill>
        <p:spPr>
          <a:xfrm>
            <a:off x="8325397" y="2202343"/>
            <a:ext cx="3295103" cy="2770970"/>
          </a:xfrm>
          <a:prstGeom prst="rect">
            <a:avLst/>
          </a:prstGeom>
        </p:spPr>
      </p:pic>
    </p:spTree>
    <p:extLst>
      <p:ext uri="{BB962C8B-B14F-4D97-AF65-F5344CB8AC3E}">
        <p14:creationId xmlns:p14="http://schemas.microsoft.com/office/powerpoint/2010/main" val="1003607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9CDA9-4686-9243-9CC5-35B973A77B29}"/>
              </a:ext>
            </a:extLst>
          </p:cNvPr>
          <p:cNvSpPr>
            <a:spLocks noGrp="1"/>
          </p:cNvSpPr>
          <p:nvPr>
            <p:ph type="title"/>
          </p:nvPr>
        </p:nvSpPr>
        <p:spPr>
          <a:xfrm>
            <a:off x="838200" y="365125"/>
            <a:ext cx="10932886" cy="1325563"/>
          </a:xfrm>
        </p:spPr>
        <p:txBody>
          <a:bodyPr/>
          <a:lstStyle/>
          <a:p>
            <a:r>
              <a:rPr lang="en-US" b="1" dirty="0"/>
              <a:t>KLAIM NUTRISI &amp; KESEHATAN YG UMUM DIGUNAKAN</a:t>
            </a:r>
          </a:p>
        </p:txBody>
      </p:sp>
      <p:graphicFrame>
        <p:nvGraphicFramePr>
          <p:cNvPr id="9" name="Content Placeholder 8">
            <a:extLst>
              <a:ext uri="{FF2B5EF4-FFF2-40B4-BE49-F238E27FC236}">
                <a16:creationId xmlns:a16="http://schemas.microsoft.com/office/drawing/2014/main" id="{DC506EFA-F206-AA4C-8B53-21B42B29498A}"/>
              </a:ext>
            </a:extLst>
          </p:cNvPr>
          <p:cNvGraphicFramePr>
            <a:graphicFrameLocks noGrp="1"/>
          </p:cNvGraphicFramePr>
          <p:nvPr>
            <p:ph idx="1"/>
            <p:extLst>
              <p:ext uri="{D42A27DB-BD31-4B8C-83A1-F6EECF244321}">
                <p14:modId xmlns:p14="http://schemas.microsoft.com/office/powerpoint/2010/main" val="2531458808"/>
              </p:ext>
            </p:extLst>
          </p:nvPr>
        </p:nvGraphicFramePr>
        <p:xfrm>
          <a:off x="838200" y="1825625"/>
          <a:ext cx="10515600" cy="42812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TextBox 11">
            <a:extLst>
              <a:ext uri="{FF2B5EF4-FFF2-40B4-BE49-F238E27FC236}">
                <a16:creationId xmlns:a16="http://schemas.microsoft.com/office/drawing/2014/main" id="{C4BCC489-BD88-B94D-9794-F3B25D5806A0}"/>
              </a:ext>
            </a:extLst>
          </p:cNvPr>
          <p:cNvSpPr txBox="1"/>
          <p:nvPr/>
        </p:nvSpPr>
        <p:spPr>
          <a:xfrm>
            <a:off x="3755572" y="2056341"/>
            <a:ext cx="6977743" cy="338554"/>
          </a:xfrm>
          <a:prstGeom prst="rect">
            <a:avLst/>
          </a:prstGeom>
          <a:noFill/>
        </p:spPr>
        <p:txBody>
          <a:bodyPr wrap="square" rtlCol="0">
            <a:spAutoFit/>
          </a:bodyPr>
          <a:lstStyle/>
          <a:p>
            <a:r>
              <a:rPr lang="en-US" sz="1600" dirty="0" err="1"/>
              <a:t>Produk</a:t>
            </a:r>
            <a:r>
              <a:rPr lang="en-US" sz="1600" dirty="0"/>
              <a:t> </a:t>
            </a:r>
            <a:r>
              <a:rPr lang="en-US" sz="1600" dirty="0" err="1"/>
              <a:t>mengandung</a:t>
            </a:r>
            <a:r>
              <a:rPr lang="en-US" sz="1600" dirty="0"/>
              <a:t> </a:t>
            </a:r>
            <a:r>
              <a:rPr lang="en-ID" sz="1600" dirty="0"/>
              <a:t>6g </a:t>
            </a:r>
            <a:r>
              <a:rPr lang="en-ID" sz="1600" dirty="0" err="1"/>
              <a:t>serat</a:t>
            </a:r>
            <a:r>
              <a:rPr lang="en-ID" sz="1600" dirty="0"/>
              <a:t> per 100g </a:t>
            </a:r>
            <a:r>
              <a:rPr lang="en-ID" sz="1600" dirty="0" err="1"/>
              <a:t>atau</a:t>
            </a:r>
            <a:r>
              <a:rPr lang="en-ID" sz="1600" dirty="0"/>
              <a:t> 3g </a:t>
            </a:r>
            <a:r>
              <a:rPr lang="en-ID" sz="1600" dirty="0" err="1"/>
              <a:t>serat</a:t>
            </a:r>
            <a:r>
              <a:rPr lang="en-ID" sz="1600" dirty="0"/>
              <a:t> per 100kcal</a:t>
            </a:r>
            <a:endParaRPr lang="en-US" sz="1600" dirty="0"/>
          </a:p>
        </p:txBody>
      </p:sp>
      <p:sp>
        <p:nvSpPr>
          <p:cNvPr id="13" name="TextBox 12">
            <a:extLst>
              <a:ext uri="{FF2B5EF4-FFF2-40B4-BE49-F238E27FC236}">
                <a16:creationId xmlns:a16="http://schemas.microsoft.com/office/drawing/2014/main" id="{3328840F-C781-9F45-9E3D-2CD7245093A2}"/>
              </a:ext>
            </a:extLst>
          </p:cNvPr>
          <p:cNvSpPr txBox="1"/>
          <p:nvPr/>
        </p:nvSpPr>
        <p:spPr>
          <a:xfrm>
            <a:off x="3755572" y="2778909"/>
            <a:ext cx="7135586" cy="584775"/>
          </a:xfrm>
          <a:prstGeom prst="rect">
            <a:avLst/>
          </a:prstGeom>
          <a:noFill/>
        </p:spPr>
        <p:txBody>
          <a:bodyPr wrap="square" rtlCol="0">
            <a:spAutoFit/>
          </a:bodyPr>
          <a:lstStyle/>
          <a:p>
            <a:pPr>
              <a:spcBef>
                <a:spcPts val="1000"/>
              </a:spcBef>
              <a:spcAft>
                <a:spcPts val="1000"/>
              </a:spcAft>
            </a:pPr>
            <a:r>
              <a:rPr lang="en-ID" sz="1600" dirty="0" err="1"/>
              <a:t>Produk</a:t>
            </a:r>
            <a:r>
              <a:rPr lang="en-ID" sz="1600" dirty="0"/>
              <a:t> </a:t>
            </a:r>
            <a:r>
              <a:rPr lang="en-ID" sz="1600" dirty="0" err="1"/>
              <a:t>mengandung</a:t>
            </a:r>
            <a:r>
              <a:rPr lang="en-ID" sz="1600" dirty="0"/>
              <a:t> </a:t>
            </a:r>
            <a:r>
              <a:rPr lang="en-ID" sz="1600" dirty="0" err="1"/>
              <a:t>tidak</a:t>
            </a:r>
            <a:r>
              <a:rPr lang="en-ID" sz="1600" dirty="0"/>
              <a:t> </a:t>
            </a:r>
            <a:r>
              <a:rPr lang="en-ID" sz="1600" dirty="0" err="1"/>
              <a:t>lebih</a:t>
            </a:r>
            <a:r>
              <a:rPr lang="en-ID" sz="1600" dirty="0"/>
              <a:t> </a:t>
            </a:r>
            <a:r>
              <a:rPr lang="en-ID" sz="1600" dirty="0" err="1"/>
              <a:t>dari</a:t>
            </a:r>
            <a:r>
              <a:rPr lang="en-ID" sz="1600" dirty="0"/>
              <a:t> 3g lemak per 100g </a:t>
            </a:r>
            <a:r>
              <a:rPr lang="en-ID" sz="1600" dirty="0" err="1"/>
              <a:t>untuk</a:t>
            </a:r>
            <a:r>
              <a:rPr lang="en-ID" sz="1600" dirty="0"/>
              <a:t> </a:t>
            </a:r>
            <a:r>
              <a:rPr lang="en-ID" sz="1600" dirty="0" err="1"/>
              <a:t>produk</a:t>
            </a:r>
            <a:r>
              <a:rPr lang="en-ID" sz="1600" dirty="0"/>
              <a:t> </a:t>
            </a:r>
            <a:r>
              <a:rPr lang="en-ID" sz="1600" dirty="0" err="1"/>
              <a:t>padat</a:t>
            </a:r>
            <a:r>
              <a:rPr lang="en-ID" sz="1600" dirty="0"/>
              <a:t> </a:t>
            </a:r>
            <a:r>
              <a:rPr lang="en-ID" sz="1600" dirty="0" err="1"/>
              <a:t>atau</a:t>
            </a:r>
            <a:r>
              <a:rPr lang="en-ID" sz="1600" dirty="0"/>
              <a:t> 1.5g lemak per 100ml </a:t>
            </a:r>
            <a:r>
              <a:rPr lang="en-ID" sz="1600" dirty="0" err="1"/>
              <a:t>untuk</a:t>
            </a:r>
            <a:r>
              <a:rPr lang="en-ID" sz="1600" dirty="0"/>
              <a:t> </a:t>
            </a:r>
            <a:r>
              <a:rPr lang="en-ID" sz="1600" dirty="0" err="1"/>
              <a:t>produk</a:t>
            </a:r>
            <a:r>
              <a:rPr lang="en-ID" sz="1600" dirty="0"/>
              <a:t> </a:t>
            </a:r>
            <a:r>
              <a:rPr lang="en-ID" sz="1600" dirty="0" err="1"/>
              <a:t>cairan</a:t>
            </a:r>
            <a:endParaRPr lang="en-US" sz="1600" dirty="0"/>
          </a:p>
        </p:txBody>
      </p:sp>
      <p:sp>
        <p:nvSpPr>
          <p:cNvPr id="14" name="TextBox 13">
            <a:extLst>
              <a:ext uri="{FF2B5EF4-FFF2-40B4-BE49-F238E27FC236}">
                <a16:creationId xmlns:a16="http://schemas.microsoft.com/office/drawing/2014/main" id="{9E1189EB-4A9B-0749-BE26-2DA40D00581A}"/>
              </a:ext>
            </a:extLst>
          </p:cNvPr>
          <p:cNvSpPr txBox="1"/>
          <p:nvPr/>
        </p:nvSpPr>
        <p:spPr>
          <a:xfrm>
            <a:off x="3755572" y="3699535"/>
            <a:ext cx="6977743" cy="584775"/>
          </a:xfrm>
          <a:prstGeom prst="rect">
            <a:avLst/>
          </a:prstGeom>
          <a:noFill/>
        </p:spPr>
        <p:txBody>
          <a:bodyPr wrap="square" rtlCol="0">
            <a:spAutoFit/>
          </a:bodyPr>
          <a:lstStyle/>
          <a:p>
            <a:pPr>
              <a:spcBef>
                <a:spcPts val="1000"/>
              </a:spcBef>
              <a:spcAft>
                <a:spcPts val="1000"/>
              </a:spcAft>
            </a:pPr>
            <a:r>
              <a:rPr lang="en-ID" sz="1600" dirty="0" err="1"/>
              <a:t>Produk</a:t>
            </a:r>
            <a:r>
              <a:rPr lang="en-ID" sz="1600" dirty="0"/>
              <a:t> </a:t>
            </a:r>
            <a:r>
              <a:rPr lang="en-ID" sz="1600" dirty="0" err="1"/>
              <a:t>mengandung</a:t>
            </a:r>
            <a:r>
              <a:rPr lang="en-ID" sz="1600" dirty="0"/>
              <a:t> </a:t>
            </a:r>
            <a:r>
              <a:rPr lang="en-ID" sz="1600" dirty="0" err="1"/>
              <a:t>tidak</a:t>
            </a:r>
            <a:r>
              <a:rPr lang="en-ID" sz="1600" dirty="0"/>
              <a:t> </a:t>
            </a:r>
            <a:r>
              <a:rPr lang="en-ID" sz="1600" dirty="0" err="1"/>
              <a:t>lebih</a:t>
            </a:r>
            <a:r>
              <a:rPr lang="en-ID" sz="1600" dirty="0"/>
              <a:t> </a:t>
            </a:r>
            <a:r>
              <a:rPr lang="en-ID" sz="1600" dirty="0" err="1"/>
              <a:t>dari</a:t>
            </a:r>
            <a:r>
              <a:rPr lang="en-ID" sz="1600" dirty="0"/>
              <a:t> 0.12g sodium </a:t>
            </a:r>
            <a:r>
              <a:rPr lang="en-ID" sz="1600" dirty="0" err="1"/>
              <a:t>atau</a:t>
            </a:r>
            <a:r>
              <a:rPr lang="en-ID" sz="1600" dirty="0"/>
              <a:t> 0.3g garam per 100g </a:t>
            </a:r>
            <a:endParaRPr lang="en-US" sz="1600" dirty="0"/>
          </a:p>
        </p:txBody>
      </p:sp>
      <p:sp>
        <p:nvSpPr>
          <p:cNvPr id="15" name="TextBox 14">
            <a:extLst>
              <a:ext uri="{FF2B5EF4-FFF2-40B4-BE49-F238E27FC236}">
                <a16:creationId xmlns:a16="http://schemas.microsoft.com/office/drawing/2014/main" id="{35CC94E6-80E0-6B46-9973-302B2D66A15E}"/>
              </a:ext>
            </a:extLst>
          </p:cNvPr>
          <p:cNvSpPr txBox="1"/>
          <p:nvPr/>
        </p:nvSpPr>
        <p:spPr>
          <a:xfrm>
            <a:off x="3755571" y="4561835"/>
            <a:ext cx="6977743" cy="584775"/>
          </a:xfrm>
          <a:prstGeom prst="rect">
            <a:avLst/>
          </a:prstGeom>
          <a:noFill/>
        </p:spPr>
        <p:txBody>
          <a:bodyPr wrap="square" rtlCol="0">
            <a:spAutoFit/>
          </a:bodyPr>
          <a:lstStyle/>
          <a:p>
            <a:pPr>
              <a:spcBef>
                <a:spcPts val="1000"/>
              </a:spcBef>
              <a:spcAft>
                <a:spcPts val="1000"/>
              </a:spcAft>
            </a:pPr>
            <a:r>
              <a:rPr lang="en-ID" sz="1600" dirty="0" err="1"/>
              <a:t>Produk</a:t>
            </a:r>
            <a:r>
              <a:rPr lang="en-ID" sz="1600" dirty="0"/>
              <a:t> </a:t>
            </a:r>
            <a:r>
              <a:rPr lang="en-ID" sz="1600" dirty="0" err="1"/>
              <a:t>tidak</a:t>
            </a:r>
            <a:r>
              <a:rPr lang="en-ID" sz="1600" dirty="0"/>
              <a:t> </a:t>
            </a:r>
            <a:r>
              <a:rPr lang="en-ID" sz="1600" dirty="0" err="1"/>
              <a:t>mengandung</a:t>
            </a:r>
            <a:r>
              <a:rPr lang="en-ID" sz="1600" dirty="0"/>
              <a:t> </a:t>
            </a:r>
            <a:r>
              <a:rPr lang="en-ID" sz="1600" dirty="0" err="1"/>
              <a:t>pemanis</a:t>
            </a:r>
            <a:r>
              <a:rPr lang="en-ID" sz="1600" dirty="0"/>
              <a:t> </a:t>
            </a:r>
            <a:r>
              <a:rPr lang="en-ID" sz="1600" dirty="0" err="1"/>
              <a:t>tambahan</a:t>
            </a:r>
            <a:r>
              <a:rPr lang="en-ID" sz="1600" dirty="0"/>
              <a:t> </a:t>
            </a:r>
            <a:r>
              <a:rPr lang="en-ID" sz="1600" dirty="0" err="1"/>
              <a:t>namun</a:t>
            </a:r>
            <a:r>
              <a:rPr lang="en-ID" sz="1600" dirty="0"/>
              <a:t> </a:t>
            </a:r>
            <a:r>
              <a:rPr lang="en-ID" sz="1600" dirty="0" err="1"/>
              <a:t>masih</a:t>
            </a:r>
            <a:r>
              <a:rPr lang="en-ID" sz="1600" dirty="0"/>
              <a:t> </a:t>
            </a:r>
            <a:r>
              <a:rPr lang="en-ID" sz="1600" dirty="0" err="1"/>
              <a:t>mengandung</a:t>
            </a:r>
            <a:r>
              <a:rPr lang="en-ID" sz="1600" dirty="0"/>
              <a:t> </a:t>
            </a:r>
            <a:r>
              <a:rPr lang="en-ID" sz="1600" dirty="0" err="1"/>
              <a:t>gula</a:t>
            </a:r>
            <a:r>
              <a:rPr lang="en-ID" sz="1600" dirty="0"/>
              <a:t> </a:t>
            </a:r>
            <a:r>
              <a:rPr lang="en-ID" sz="1600" dirty="0" err="1"/>
              <a:t>alami</a:t>
            </a:r>
            <a:r>
              <a:rPr lang="en-ID" sz="1600" dirty="0"/>
              <a:t> </a:t>
            </a:r>
            <a:r>
              <a:rPr lang="en-ID" sz="1600" dirty="0" err="1"/>
              <a:t>dari</a:t>
            </a:r>
            <a:r>
              <a:rPr lang="en-ID" sz="1600" dirty="0"/>
              <a:t> </a:t>
            </a:r>
            <a:r>
              <a:rPr lang="en-ID" sz="1600" dirty="0" err="1"/>
              <a:t>makanan</a:t>
            </a:r>
            <a:r>
              <a:rPr lang="en-ID" sz="1600" dirty="0"/>
              <a:t> </a:t>
            </a:r>
            <a:r>
              <a:rPr lang="en-ID" sz="1600"/>
              <a:t>tersebut</a:t>
            </a:r>
            <a:endParaRPr lang="en-US" sz="1600" dirty="0"/>
          </a:p>
        </p:txBody>
      </p:sp>
      <p:sp>
        <p:nvSpPr>
          <p:cNvPr id="16" name="TextBox 15">
            <a:extLst>
              <a:ext uri="{FF2B5EF4-FFF2-40B4-BE49-F238E27FC236}">
                <a16:creationId xmlns:a16="http://schemas.microsoft.com/office/drawing/2014/main" id="{5D2C9894-CAD2-2C49-950C-08F751FE60BA}"/>
              </a:ext>
            </a:extLst>
          </p:cNvPr>
          <p:cNvSpPr txBox="1"/>
          <p:nvPr/>
        </p:nvSpPr>
        <p:spPr>
          <a:xfrm>
            <a:off x="3755570" y="5468338"/>
            <a:ext cx="6977743" cy="414794"/>
          </a:xfrm>
          <a:prstGeom prst="rect">
            <a:avLst/>
          </a:prstGeom>
          <a:noFill/>
        </p:spPr>
        <p:txBody>
          <a:bodyPr wrap="square" rtlCol="0">
            <a:spAutoFit/>
          </a:bodyPr>
          <a:lstStyle/>
          <a:p>
            <a:pPr>
              <a:lnSpc>
                <a:spcPct val="150000"/>
              </a:lnSpc>
              <a:spcBef>
                <a:spcPts val="1000"/>
              </a:spcBef>
              <a:spcAft>
                <a:spcPts val="1000"/>
              </a:spcAft>
            </a:pPr>
            <a:r>
              <a:rPr lang="en-ID" sz="1600" dirty="0" err="1"/>
              <a:t>Produk</a:t>
            </a:r>
            <a:r>
              <a:rPr lang="en-ID" sz="1600" dirty="0"/>
              <a:t> </a:t>
            </a:r>
            <a:r>
              <a:rPr lang="en-ID" sz="1600" dirty="0" err="1"/>
              <a:t>mengandung</a:t>
            </a:r>
            <a:r>
              <a:rPr lang="en-ID" sz="1600" dirty="0"/>
              <a:t> </a:t>
            </a:r>
            <a:r>
              <a:rPr lang="en-ID" sz="1600" dirty="0" err="1"/>
              <a:t>tidak</a:t>
            </a:r>
            <a:r>
              <a:rPr lang="en-ID" sz="1600" dirty="0"/>
              <a:t> </a:t>
            </a:r>
            <a:r>
              <a:rPr lang="en-ID" sz="1600" dirty="0" err="1"/>
              <a:t>lebih</a:t>
            </a:r>
            <a:r>
              <a:rPr lang="en-ID" sz="1600" dirty="0"/>
              <a:t> </a:t>
            </a:r>
            <a:r>
              <a:rPr lang="en-ID" sz="1600" dirty="0" err="1"/>
              <a:t>dari</a:t>
            </a:r>
            <a:r>
              <a:rPr lang="en-ID" sz="1600" dirty="0"/>
              <a:t> 0.5g </a:t>
            </a:r>
            <a:r>
              <a:rPr lang="en-ID" sz="1600" dirty="0" err="1"/>
              <a:t>gula</a:t>
            </a:r>
            <a:r>
              <a:rPr lang="en-ID" sz="1600" dirty="0"/>
              <a:t> per 100g </a:t>
            </a:r>
            <a:r>
              <a:rPr lang="en-ID" sz="1600" dirty="0" err="1"/>
              <a:t>atau</a:t>
            </a:r>
            <a:r>
              <a:rPr lang="en-ID" sz="1600" dirty="0"/>
              <a:t> 100ml</a:t>
            </a:r>
            <a:endParaRPr lang="en-US" sz="1600" dirty="0"/>
          </a:p>
        </p:txBody>
      </p:sp>
    </p:spTree>
    <p:extLst>
      <p:ext uri="{BB962C8B-B14F-4D97-AF65-F5344CB8AC3E}">
        <p14:creationId xmlns:p14="http://schemas.microsoft.com/office/powerpoint/2010/main" val="28095071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4D46527-8963-4773-8769-07E6ACE084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Arc 13">
            <a:extLst>
              <a:ext uri="{FF2B5EF4-FFF2-40B4-BE49-F238E27FC236}">
                <a16:creationId xmlns:a16="http://schemas.microsoft.com/office/drawing/2014/main" id="{920E13D1-85D7-4BF3-9903-59216CB5AE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365355" y="705367"/>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BCB6E17-24A8-5344-B075-802A8219EEC4}"/>
              </a:ext>
            </a:extLst>
          </p:cNvPr>
          <p:cNvSpPr>
            <a:spLocks noGrp="1"/>
          </p:cNvSpPr>
          <p:nvPr>
            <p:ph type="title"/>
          </p:nvPr>
        </p:nvSpPr>
        <p:spPr>
          <a:xfrm>
            <a:off x="6096000" y="365125"/>
            <a:ext cx="5257800" cy="1325563"/>
          </a:xfrm>
        </p:spPr>
        <p:txBody>
          <a:bodyPr>
            <a:normAutofit fontScale="90000"/>
          </a:bodyPr>
          <a:lstStyle/>
          <a:p>
            <a:pPr algn="ctr"/>
            <a:r>
              <a:rPr lang="en-US" b="1" dirty="0" err="1"/>
              <a:t>Mengenal</a:t>
            </a:r>
            <a:r>
              <a:rPr lang="en-US" b="1" dirty="0"/>
              <a:t> </a:t>
            </a:r>
            <a:r>
              <a:rPr lang="en-US" b="1" dirty="0" err="1"/>
              <a:t>sistem</a:t>
            </a:r>
            <a:r>
              <a:rPr lang="en-US" b="1" dirty="0"/>
              <a:t> </a:t>
            </a:r>
            <a:r>
              <a:rPr lang="en-US" b="1" i="1" dirty="0"/>
              <a:t>traffic light colors </a:t>
            </a:r>
            <a:r>
              <a:rPr lang="en-US" b="1" dirty="0"/>
              <a:t>pada </a:t>
            </a:r>
            <a:r>
              <a:rPr lang="en-US" b="1" dirty="0" err="1"/>
              <a:t>makanan</a:t>
            </a:r>
            <a:endParaRPr lang="en-US" b="1" i="1" dirty="0"/>
          </a:p>
        </p:txBody>
      </p:sp>
      <p:sp>
        <p:nvSpPr>
          <p:cNvPr id="9" name="Content Placeholder 8">
            <a:extLst>
              <a:ext uri="{FF2B5EF4-FFF2-40B4-BE49-F238E27FC236}">
                <a16:creationId xmlns:a16="http://schemas.microsoft.com/office/drawing/2014/main" id="{882E57E1-8AF7-477D-904D-26B6900424A4}"/>
              </a:ext>
            </a:extLst>
          </p:cNvPr>
          <p:cNvSpPr>
            <a:spLocks noGrp="1"/>
          </p:cNvSpPr>
          <p:nvPr>
            <p:ph idx="1"/>
          </p:nvPr>
        </p:nvSpPr>
        <p:spPr>
          <a:xfrm>
            <a:off x="6096000" y="1913360"/>
            <a:ext cx="5856514" cy="4351338"/>
          </a:xfrm>
        </p:spPr>
        <p:txBody>
          <a:bodyPr>
            <a:normAutofit/>
          </a:bodyPr>
          <a:lstStyle/>
          <a:p>
            <a:pPr>
              <a:spcAft>
                <a:spcPts val="1000"/>
              </a:spcAft>
            </a:pPr>
            <a:r>
              <a:rPr lang="en-ID" sz="2000" b="1" dirty="0"/>
              <a:t>Merah</a:t>
            </a:r>
            <a:r>
              <a:rPr lang="en-ID" sz="2000" b="1" i="1" dirty="0"/>
              <a:t> (red light)</a:t>
            </a:r>
            <a:r>
              <a:rPr lang="en-ID" sz="2000" i="1" dirty="0"/>
              <a:t> </a:t>
            </a:r>
            <a:r>
              <a:rPr lang="en-ID" sz="2000" dirty="0" err="1"/>
              <a:t>berarti</a:t>
            </a:r>
            <a:r>
              <a:rPr lang="en-ID" sz="2000" dirty="0"/>
              <a:t> </a:t>
            </a:r>
            <a:r>
              <a:rPr lang="en-ID" sz="2000" dirty="0" err="1"/>
              <a:t>makanan</a:t>
            </a:r>
            <a:r>
              <a:rPr lang="en-ID" sz="2000" dirty="0"/>
              <a:t> </a:t>
            </a:r>
            <a:r>
              <a:rPr lang="en-ID" sz="2000" dirty="0" err="1"/>
              <a:t>tersebut</a:t>
            </a:r>
            <a:r>
              <a:rPr lang="en-ID" sz="2000" dirty="0"/>
              <a:t> </a:t>
            </a:r>
            <a:r>
              <a:rPr lang="en-ID" sz="2000" dirty="0" err="1"/>
              <a:t>mengandung</a:t>
            </a:r>
            <a:r>
              <a:rPr lang="en-ID" sz="2000" dirty="0"/>
              <a:t> lemak, </a:t>
            </a:r>
            <a:r>
              <a:rPr lang="en-ID" sz="2000" dirty="0" err="1"/>
              <a:t>gula</a:t>
            </a:r>
            <a:r>
              <a:rPr lang="en-ID" sz="2000" dirty="0"/>
              <a:t> </a:t>
            </a:r>
            <a:r>
              <a:rPr lang="en-ID" sz="2000" dirty="0" err="1"/>
              <a:t>atau</a:t>
            </a:r>
            <a:r>
              <a:rPr lang="en-ID" sz="2000" dirty="0"/>
              <a:t> garam yang </a:t>
            </a:r>
            <a:r>
              <a:rPr lang="en-ID" sz="2000" dirty="0" err="1"/>
              <a:t>tinggi</a:t>
            </a:r>
            <a:r>
              <a:rPr lang="en-ID" sz="2000" dirty="0"/>
              <a:t> dan </a:t>
            </a:r>
            <a:r>
              <a:rPr lang="en-ID" sz="2000" dirty="0" err="1"/>
              <a:t>sebaiknya</a:t>
            </a:r>
            <a:r>
              <a:rPr lang="en-ID" sz="2000" dirty="0"/>
              <a:t> </a:t>
            </a:r>
            <a:r>
              <a:rPr lang="en-ID" sz="2000" dirty="0" err="1"/>
              <a:t>hanya</a:t>
            </a:r>
            <a:r>
              <a:rPr lang="en-ID" sz="2000" dirty="0"/>
              <a:t> </a:t>
            </a:r>
            <a:r>
              <a:rPr lang="en-ID" sz="2000" dirty="0" err="1"/>
              <a:t>dikonsumsi</a:t>
            </a:r>
            <a:r>
              <a:rPr lang="en-ID" sz="2000" dirty="0"/>
              <a:t> </a:t>
            </a:r>
            <a:r>
              <a:rPr lang="en-ID" sz="2000" dirty="0" err="1"/>
              <a:t>sesekali</a:t>
            </a:r>
            <a:r>
              <a:rPr lang="en-ID" sz="2000" dirty="0"/>
              <a:t> </a:t>
            </a:r>
            <a:r>
              <a:rPr lang="en-ID" sz="2000" dirty="0" err="1"/>
              <a:t>saja</a:t>
            </a:r>
            <a:r>
              <a:rPr lang="en-ID" sz="2000" dirty="0"/>
              <a:t> </a:t>
            </a:r>
            <a:r>
              <a:rPr lang="en-ID" sz="2000" dirty="0" err="1"/>
              <a:t>atau</a:t>
            </a:r>
            <a:r>
              <a:rPr lang="en-ID" sz="2000" dirty="0"/>
              <a:t> </a:t>
            </a:r>
            <a:r>
              <a:rPr lang="en-ID" sz="2000" dirty="0" err="1"/>
              <a:t>dihindari</a:t>
            </a:r>
            <a:r>
              <a:rPr lang="en-ID" sz="2000" dirty="0"/>
              <a:t>. </a:t>
            </a:r>
          </a:p>
          <a:p>
            <a:pPr>
              <a:spcAft>
                <a:spcPts val="1000"/>
              </a:spcAft>
            </a:pPr>
            <a:r>
              <a:rPr lang="en-ID" sz="2000" b="1" dirty="0" err="1"/>
              <a:t>Jingga</a:t>
            </a:r>
            <a:r>
              <a:rPr lang="en-ID" sz="2000" b="1" dirty="0"/>
              <a:t> (</a:t>
            </a:r>
            <a:r>
              <a:rPr lang="en-ID" sz="2000" b="1" i="1" dirty="0"/>
              <a:t>amber light</a:t>
            </a:r>
            <a:r>
              <a:rPr lang="en-ID" sz="2000" b="1" dirty="0"/>
              <a:t>) </a:t>
            </a:r>
            <a:r>
              <a:rPr lang="en-ID" sz="2000" dirty="0" err="1"/>
              <a:t>artinya</a:t>
            </a:r>
            <a:r>
              <a:rPr lang="en-ID" sz="2000" dirty="0"/>
              <a:t> </a:t>
            </a:r>
            <a:r>
              <a:rPr lang="en-ID" sz="2000" dirty="0" err="1"/>
              <a:t>makanan</a:t>
            </a:r>
            <a:r>
              <a:rPr lang="en-ID" sz="2000" dirty="0"/>
              <a:t> </a:t>
            </a:r>
            <a:r>
              <a:rPr lang="en-ID" sz="2000" dirty="0" err="1"/>
              <a:t>tersebut</a:t>
            </a:r>
            <a:r>
              <a:rPr lang="en-ID" sz="2000" dirty="0"/>
              <a:t> </a:t>
            </a:r>
            <a:r>
              <a:rPr lang="en-ID" sz="2000" dirty="0" err="1"/>
              <a:t>mengandung</a:t>
            </a:r>
            <a:r>
              <a:rPr lang="en-ID" sz="2000" dirty="0"/>
              <a:t> lemak, </a:t>
            </a:r>
            <a:r>
              <a:rPr lang="en-ID" sz="2000" dirty="0" err="1"/>
              <a:t>gula</a:t>
            </a:r>
            <a:r>
              <a:rPr lang="en-ID" sz="2000" dirty="0"/>
              <a:t> </a:t>
            </a:r>
            <a:r>
              <a:rPr lang="en-ID" sz="2000" dirty="0" err="1"/>
              <a:t>atau</a:t>
            </a:r>
            <a:r>
              <a:rPr lang="en-ID" sz="2000" dirty="0"/>
              <a:t> garam yang </a:t>
            </a:r>
            <a:r>
              <a:rPr lang="en-ID" sz="2000" dirty="0" err="1"/>
              <a:t>tidak</a:t>
            </a:r>
            <a:r>
              <a:rPr lang="en-ID" sz="2000" dirty="0"/>
              <a:t> </a:t>
            </a:r>
            <a:r>
              <a:rPr lang="en-ID" sz="2000" dirty="0" err="1"/>
              <a:t>tinggi</a:t>
            </a:r>
            <a:r>
              <a:rPr lang="en-ID" sz="2000" dirty="0"/>
              <a:t> </a:t>
            </a:r>
            <a:r>
              <a:rPr lang="en-ID" sz="2000" dirty="0" err="1"/>
              <a:t>maupun</a:t>
            </a:r>
            <a:r>
              <a:rPr lang="en-ID" sz="2000" dirty="0"/>
              <a:t> </a:t>
            </a:r>
            <a:r>
              <a:rPr lang="en-ID" sz="2000" dirty="0" err="1"/>
              <a:t>rendah</a:t>
            </a:r>
            <a:r>
              <a:rPr lang="en-ID" sz="2000" dirty="0"/>
              <a:t> dan </a:t>
            </a:r>
            <a:r>
              <a:rPr lang="en-ID" sz="2000" dirty="0" err="1"/>
              <a:t>aman</a:t>
            </a:r>
            <a:r>
              <a:rPr lang="en-ID" sz="2000" dirty="0"/>
              <a:t> </a:t>
            </a:r>
            <a:r>
              <a:rPr lang="en-ID" sz="2000" dirty="0" err="1"/>
              <a:t>untuk</a:t>
            </a:r>
            <a:r>
              <a:rPr lang="en-ID" sz="2000" dirty="0"/>
              <a:t> </a:t>
            </a:r>
            <a:r>
              <a:rPr lang="en-ID" sz="2000" dirty="0" err="1"/>
              <a:t>dikonsumsi</a:t>
            </a:r>
            <a:r>
              <a:rPr lang="en-ID" sz="2000" dirty="0"/>
              <a:t> </a:t>
            </a:r>
            <a:r>
              <a:rPr lang="en-ID" sz="2000" dirty="0" err="1"/>
              <a:t>secara</a:t>
            </a:r>
            <a:r>
              <a:rPr lang="en-ID" sz="2000" dirty="0"/>
              <a:t> </a:t>
            </a:r>
            <a:r>
              <a:rPr lang="en-ID" sz="2000" dirty="0" err="1"/>
              <a:t>rutin</a:t>
            </a:r>
            <a:r>
              <a:rPr lang="en-ID" sz="2000" dirty="0"/>
              <a:t>. </a:t>
            </a:r>
          </a:p>
          <a:p>
            <a:r>
              <a:rPr lang="en-ID" sz="2000" b="1" dirty="0" err="1"/>
              <a:t>Hijau</a:t>
            </a:r>
            <a:r>
              <a:rPr lang="en-ID" sz="2000" b="1" dirty="0"/>
              <a:t> (</a:t>
            </a:r>
            <a:r>
              <a:rPr lang="en-ID" sz="2000" b="1" i="1" dirty="0"/>
              <a:t>green light</a:t>
            </a:r>
            <a:r>
              <a:rPr lang="en-ID" sz="2000" b="1" dirty="0"/>
              <a:t>) </a:t>
            </a:r>
            <a:r>
              <a:rPr lang="en-ID" sz="2000" dirty="0" err="1"/>
              <a:t>artinya</a:t>
            </a:r>
            <a:r>
              <a:rPr lang="en-ID" sz="2000" dirty="0"/>
              <a:t> </a:t>
            </a:r>
            <a:r>
              <a:rPr lang="en-ID" sz="2000" dirty="0" err="1"/>
              <a:t>makanan</a:t>
            </a:r>
            <a:r>
              <a:rPr lang="en-ID" sz="2000" dirty="0"/>
              <a:t> </a:t>
            </a:r>
            <a:r>
              <a:rPr lang="en-ID" sz="2000" dirty="0" err="1"/>
              <a:t>tersebut</a:t>
            </a:r>
            <a:r>
              <a:rPr lang="en-ID" sz="2000" dirty="0"/>
              <a:t> </a:t>
            </a:r>
            <a:r>
              <a:rPr lang="en-ID" sz="2000" dirty="0" err="1"/>
              <a:t>mengandung</a:t>
            </a:r>
            <a:r>
              <a:rPr lang="en-ID" sz="2000" dirty="0"/>
              <a:t> lemak, </a:t>
            </a:r>
            <a:r>
              <a:rPr lang="en-ID" sz="2000" dirty="0" err="1"/>
              <a:t>gula</a:t>
            </a:r>
            <a:r>
              <a:rPr lang="en-ID" sz="2000" dirty="0"/>
              <a:t> </a:t>
            </a:r>
            <a:r>
              <a:rPr lang="en-ID" sz="2000" dirty="0" err="1"/>
              <a:t>atau</a:t>
            </a:r>
            <a:r>
              <a:rPr lang="en-ID" sz="2000" dirty="0"/>
              <a:t> garam yang </a:t>
            </a:r>
            <a:r>
              <a:rPr lang="en-ID" sz="2000" dirty="0" err="1"/>
              <a:t>rendah</a:t>
            </a:r>
            <a:r>
              <a:rPr lang="en-ID" sz="2000" dirty="0"/>
              <a:t>. </a:t>
            </a:r>
            <a:r>
              <a:rPr lang="en-ID" sz="2000" dirty="0" err="1"/>
              <a:t>Makanan</a:t>
            </a:r>
            <a:r>
              <a:rPr lang="en-ID" sz="2000" dirty="0"/>
              <a:t> </a:t>
            </a:r>
            <a:r>
              <a:rPr lang="en-ID" sz="2000" dirty="0" err="1"/>
              <a:t>dalam</a:t>
            </a:r>
            <a:r>
              <a:rPr lang="en-ID" sz="2000" dirty="0"/>
              <a:t> </a:t>
            </a:r>
            <a:r>
              <a:rPr lang="en-ID" sz="2000" dirty="0" err="1"/>
              <a:t>grup</a:t>
            </a:r>
            <a:r>
              <a:rPr lang="en-ID" sz="2000" dirty="0"/>
              <a:t> </a:t>
            </a:r>
            <a:r>
              <a:rPr lang="en-ID" sz="2000" dirty="0" err="1"/>
              <a:t>ini</a:t>
            </a:r>
            <a:r>
              <a:rPr lang="en-ID" sz="2000" dirty="0"/>
              <a:t> </a:t>
            </a:r>
            <a:r>
              <a:rPr lang="en-ID" sz="2000" dirty="0" err="1"/>
              <a:t>adalah</a:t>
            </a:r>
            <a:r>
              <a:rPr lang="en-ID" sz="2000" dirty="0"/>
              <a:t> </a:t>
            </a:r>
            <a:r>
              <a:rPr lang="en-ID" sz="2000" dirty="0" err="1"/>
              <a:t>pilihan</a:t>
            </a:r>
            <a:r>
              <a:rPr lang="en-ID" sz="2000" dirty="0"/>
              <a:t> yang </a:t>
            </a:r>
            <a:r>
              <a:rPr lang="en-ID" sz="2000" dirty="0" err="1"/>
              <a:t>sehat</a:t>
            </a:r>
            <a:r>
              <a:rPr lang="en-ID" sz="2000" dirty="0"/>
              <a:t> </a:t>
            </a:r>
            <a:r>
              <a:rPr lang="en-ID" sz="2000" dirty="0" err="1"/>
              <a:t>untuk</a:t>
            </a:r>
            <a:r>
              <a:rPr lang="en-ID" sz="2000" dirty="0"/>
              <a:t> </a:t>
            </a:r>
            <a:r>
              <a:rPr lang="en-ID" sz="2000" dirty="0" err="1"/>
              <a:t>dikonsumsi</a:t>
            </a:r>
            <a:r>
              <a:rPr lang="en-ID" sz="2000" dirty="0"/>
              <a:t> </a:t>
            </a:r>
            <a:r>
              <a:rPr lang="en-ID" sz="2000" dirty="0" err="1"/>
              <a:t>setiap</a:t>
            </a:r>
            <a:r>
              <a:rPr lang="en-ID" sz="2000" dirty="0"/>
              <a:t> </a:t>
            </a:r>
            <a:r>
              <a:rPr lang="en-ID" sz="2000" dirty="0" err="1"/>
              <a:t>hari</a:t>
            </a:r>
            <a:r>
              <a:rPr lang="en-ID" sz="2000" dirty="0"/>
              <a:t>. </a:t>
            </a:r>
            <a:endParaRPr lang="en-US" sz="2000" dirty="0"/>
          </a:p>
        </p:txBody>
      </p:sp>
      <p:pic>
        <p:nvPicPr>
          <p:cNvPr id="5" name="Content Placeholder 4">
            <a:extLst>
              <a:ext uri="{FF2B5EF4-FFF2-40B4-BE49-F238E27FC236}">
                <a16:creationId xmlns:a16="http://schemas.microsoft.com/office/drawing/2014/main" id="{B72925FB-DC56-D347-9FDB-70782C5A1D97}"/>
              </a:ext>
            </a:extLst>
          </p:cNvPr>
          <p:cNvPicPr>
            <a:picLocks noChangeAspect="1"/>
          </p:cNvPicPr>
          <p:nvPr/>
        </p:nvPicPr>
        <p:blipFill>
          <a:blip r:embed="rId3"/>
          <a:stretch>
            <a:fillRect/>
          </a:stretch>
        </p:blipFill>
        <p:spPr>
          <a:xfrm>
            <a:off x="364809" y="2292539"/>
            <a:ext cx="5494495" cy="3529796"/>
          </a:xfrm>
          <a:custGeom>
            <a:avLst/>
            <a:gdLst/>
            <a:ahLst/>
            <a:cxnLst/>
            <a:rect l="l" t="t" r="r" b="b"/>
            <a:pathLst>
              <a:path w="4643496" h="5550370">
                <a:moveTo>
                  <a:pt x="81586" y="0"/>
                </a:moveTo>
                <a:lnTo>
                  <a:pt x="4561910" y="0"/>
                </a:lnTo>
                <a:cubicBezTo>
                  <a:pt x="4606969" y="0"/>
                  <a:pt x="4643496" y="36527"/>
                  <a:pt x="4643496" y="81586"/>
                </a:cubicBezTo>
                <a:lnTo>
                  <a:pt x="4643496" y="5468784"/>
                </a:lnTo>
                <a:cubicBezTo>
                  <a:pt x="4643496" y="5513843"/>
                  <a:pt x="4606969" y="5550370"/>
                  <a:pt x="4561910" y="5550370"/>
                </a:cubicBezTo>
                <a:lnTo>
                  <a:pt x="81586" y="5550370"/>
                </a:lnTo>
                <a:cubicBezTo>
                  <a:pt x="36527" y="5550370"/>
                  <a:pt x="0" y="5513843"/>
                  <a:pt x="0" y="5468784"/>
                </a:cubicBezTo>
                <a:lnTo>
                  <a:pt x="0" y="81586"/>
                </a:lnTo>
                <a:cubicBezTo>
                  <a:pt x="0" y="36527"/>
                  <a:pt x="36527" y="0"/>
                  <a:pt x="81586" y="0"/>
                </a:cubicBezTo>
                <a:close/>
              </a:path>
            </a:pathLst>
          </a:custGeom>
        </p:spPr>
      </p:pic>
      <p:sp>
        <p:nvSpPr>
          <p:cNvPr id="6" name="TextBox 5">
            <a:extLst>
              <a:ext uri="{FF2B5EF4-FFF2-40B4-BE49-F238E27FC236}">
                <a16:creationId xmlns:a16="http://schemas.microsoft.com/office/drawing/2014/main" id="{E030A276-FF13-4C42-8691-C4ACCD75ADAC}"/>
              </a:ext>
            </a:extLst>
          </p:cNvPr>
          <p:cNvSpPr txBox="1"/>
          <p:nvPr/>
        </p:nvSpPr>
        <p:spPr>
          <a:xfrm>
            <a:off x="405653" y="1544321"/>
            <a:ext cx="3720216" cy="553998"/>
          </a:xfrm>
          <a:prstGeom prst="rect">
            <a:avLst/>
          </a:prstGeom>
          <a:noFill/>
          <a:ln w="38100">
            <a:solidFill>
              <a:srgbClr val="C00000"/>
            </a:solidFill>
          </a:ln>
        </p:spPr>
        <p:txBody>
          <a:bodyPr wrap="square" rtlCol="0">
            <a:spAutoFit/>
          </a:bodyPr>
          <a:lstStyle/>
          <a:p>
            <a:r>
              <a:rPr lang="en-US" sz="1500" dirty="0"/>
              <a:t>Salt (g) = </a:t>
            </a:r>
            <a:r>
              <a:rPr lang="en-US" sz="1500" u="sng" dirty="0"/>
              <a:t>amount of sodium (mg) x 2.5</a:t>
            </a:r>
          </a:p>
          <a:p>
            <a:pPr>
              <a:tabLst>
                <a:tab pos="1905000" algn="l"/>
              </a:tabLst>
            </a:pPr>
            <a:r>
              <a:rPr lang="en-US" sz="1500" dirty="0"/>
              <a:t> 	100</a:t>
            </a:r>
          </a:p>
        </p:txBody>
      </p:sp>
    </p:spTree>
    <p:extLst>
      <p:ext uri="{BB962C8B-B14F-4D97-AF65-F5344CB8AC3E}">
        <p14:creationId xmlns:p14="http://schemas.microsoft.com/office/powerpoint/2010/main" val="14408480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564C5-38C9-2440-939D-48EDEF274E51}"/>
              </a:ext>
            </a:extLst>
          </p:cNvPr>
          <p:cNvSpPr>
            <a:spLocks noGrp="1"/>
          </p:cNvSpPr>
          <p:nvPr>
            <p:ph type="title"/>
          </p:nvPr>
        </p:nvSpPr>
        <p:spPr/>
        <p:txBody>
          <a:bodyPr/>
          <a:lstStyle/>
          <a:p>
            <a:r>
              <a:rPr lang="en-US" b="1" dirty="0"/>
              <a:t>KEBUTUHAN ENERGI DAN MAKRONUTRIEN PADA ERA </a:t>
            </a:r>
            <a:r>
              <a:rPr lang="en-US" b="1" i="1" dirty="0"/>
              <a:t>NEW NORMAL</a:t>
            </a:r>
          </a:p>
        </p:txBody>
      </p:sp>
      <p:sp>
        <p:nvSpPr>
          <p:cNvPr id="3" name="Content Placeholder 2">
            <a:extLst>
              <a:ext uri="{FF2B5EF4-FFF2-40B4-BE49-F238E27FC236}">
                <a16:creationId xmlns:a16="http://schemas.microsoft.com/office/drawing/2014/main" id="{1438C22F-A5D4-C94A-960E-6298A12CB221}"/>
              </a:ext>
            </a:extLst>
          </p:cNvPr>
          <p:cNvSpPr>
            <a:spLocks noGrp="1"/>
          </p:cNvSpPr>
          <p:nvPr>
            <p:ph idx="1"/>
          </p:nvPr>
        </p:nvSpPr>
        <p:spPr>
          <a:xfrm>
            <a:off x="838200" y="1967515"/>
            <a:ext cx="10515600" cy="3859742"/>
          </a:xfrm>
        </p:spPr>
        <p:txBody>
          <a:bodyPr/>
          <a:lstStyle/>
          <a:p>
            <a:r>
              <a:rPr lang="en-US" sz="2000" dirty="0" err="1"/>
              <a:t>Kebutuhan</a:t>
            </a:r>
            <a:r>
              <a:rPr lang="en-US" sz="2000" dirty="0"/>
              <a:t> </a:t>
            </a:r>
            <a:r>
              <a:rPr lang="en-US" sz="2000" dirty="0" err="1"/>
              <a:t>energi</a:t>
            </a:r>
            <a:r>
              <a:rPr lang="en-US" sz="2000" dirty="0"/>
              <a:t> pada </a:t>
            </a:r>
            <a:r>
              <a:rPr lang="en-US" sz="2000" dirty="0" err="1"/>
              <a:t>populasi</a:t>
            </a:r>
            <a:r>
              <a:rPr lang="en-US" sz="2000" dirty="0"/>
              <a:t> </a:t>
            </a:r>
            <a:r>
              <a:rPr lang="en-US" sz="2000" dirty="0" err="1"/>
              <a:t>sehat</a:t>
            </a:r>
            <a:r>
              <a:rPr lang="en-US" sz="2000" dirty="0"/>
              <a:t>: </a:t>
            </a:r>
            <a:r>
              <a:rPr lang="en-US" sz="2000" b="1" dirty="0"/>
              <a:t>25-30 kcal/kg BB/</a:t>
            </a:r>
            <a:r>
              <a:rPr lang="en-US" sz="2000" b="1" dirty="0" err="1"/>
              <a:t>hari</a:t>
            </a:r>
            <a:endParaRPr lang="en-US" sz="2000" b="1" dirty="0"/>
          </a:p>
          <a:p>
            <a:endParaRPr lang="en-US" dirty="0"/>
          </a:p>
          <a:p>
            <a:endParaRPr lang="en-US" dirty="0"/>
          </a:p>
          <a:p>
            <a:pPr marL="0" indent="0">
              <a:buNone/>
            </a:pPr>
            <a:endParaRPr lang="en-US" dirty="0"/>
          </a:p>
          <a:p>
            <a:pPr>
              <a:spcAft>
                <a:spcPts val="1000"/>
              </a:spcAft>
            </a:pPr>
            <a:r>
              <a:rPr lang="en-US" sz="2000" dirty="0" err="1"/>
              <a:t>Kebutuhan</a:t>
            </a:r>
            <a:r>
              <a:rPr lang="en-US" sz="2000" dirty="0"/>
              <a:t> </a:t>
            </a:r>
            <a:r>
              <a:rPr lang="en-US" sz="2000" dirty="0" err="1"/>
              <a:t>energi</a:t>
            </a:r>
            <a:r>
              <a:rPr lang="en-US" sz="2000" dirty="0"/>
              <a:t> pada ODP (orang </a:t>
            </a:r>
            <a:r>
              <a:rPr lang="en-US" sz="2000" dirty="0" err="1"/>
              <a:t>dalam</a:t>
            </a:r>
            <a:r>
              <a:rPr lang="en-US" sz="2000" dirty="0"/>
              <a:t> </a:t>
            </a:r>
            <a:r>
              <a:rPr lang="en-US" sz="2000" dirty="0" err="1"/>
              <a:t>pemantauan</a:t>
            </a:r>
            <a:r>
              <a:rPr lang="en-US" sz="2000" dirty="0"/>
              <a:t>) dan PDP (</a:t>
            </a:r>
            <a:r>
              <a:rPr lang="en-US" sz="2000" dirty="0" err="1"/>
              <a:t>pasien</a:t>
            </a:r>
            <a:r>
              <a:rPr lang="en-US" sz="2000" dirty="0"/>
              <a:t> </a:t>
            </a:r>
            <a:r>
              <a:rPr lang="en-US" sz="2000" dirty="0" err="1"/>
              <a:t>dalam</a:t>
            </a:r>
            <a:r>
              <a:rPr lang="en-US" sz="2000" dirty="0"/>
              <a:t> </a:t>
            </a:r>
            <a:r>
              <a:rPr lang="en-US" sz="2000" dirty="0" err="1"/>
              <a:t>pengawasan</a:t>
            </a:r>
            <a:r>
              <a:rPr lang="en-US" sz="2000" dirty="0"/>
              <a:t>) COVID-19: </a:t>
            </a:r>
            <a:r>
              <a:rPr lang="en-US" sz="2000" b="1" dirty="0"/>
              <a:t>30-35 kcal/kg BB/</a:t>
            </a:r>
            <a:r>
              <a:rPr lang="en-US" sz="2000" b="1" dirty="0" err="1"/>
              <a:t>hari</a:t>
            </a:r>
            <a:r>
              <a:rPr lang="en-US" sz="2000" b="1" dirty="0"/>
              <a:t> </a:t>
            </a:r>
            <a:r>
              <a:rPr lang="en-US" sz="2000" dirty="0"/>
              <a:t>(</a:t>
            </a:r>
            <a:r>
              <a:rPr lang="en-US" sz="2000" i="1" dirty="0"/>
              <a:t>PDGKI, 2020</a:t>
            </a:r>
            <a:r>
              <a:rPr lang="en-US" sz="2000" dirty="0"/>
              <a:t>)</a:t>
            </a:r>
          </a:p>
          <a:p>
            <a:r>
              <a:rPr lang="en-US" sz="2000" dirty="0" err="1"/>
              <a:t>Rekomendasi</a:t>
            </a:r>
            <a:r>
              <a:rPr lang="en-US" sz="2000" dirty="0"/>
              <a:t> </a:t>
            </a:r>
            <a:r>
              <a:rPr lang="en-US" sz="2000" dirty="0" err="1"/>
              <a:t>makronutrien</a:t>
            </a:r>
            <a:r>
              <a:rPr lang="en-US" sz="2000" dirty="0"/>
              <a:t> yang </a:t>
            </a:r>
            <a:r>
              <a:rPr lang="en-US" sz="2000" dirty="0" err="1"/>
              <a:t>dibutuhkan</a:t>
            </a:r>
            <a:r>
              <a:rPr lang="en-US" sz="2000" dirty="0"/>
              <a:t> </a:t>
            </a:r>
            <a:r>
              <a:rPr lang="en-US" sz="2000" dirty="0" err="1"/>
              <a:t>untuk</a:t>
            </a:r>
            <a:r>
              <a:rPr lang="en-US" sz="2000" dirty="0"/>
              <a:t> </a:t>
            </a:r>
            <a:r>
              <a:rPr lang="en-US" sz="2000" dirty="0" err="1"/>
              <a:t>gizi</a:t>
            </a:r>
            <a:r>
              <a:rPr lang="en-US" sz="2000" dirty="0"/>
              <a:t> </a:t>
            </a:r>
            <a:r>
              <a:rPr lang="en-US" sz="2000" dirty="0" err="1"/>
              <a:t>seimbang</a:t>
            </a:r>
            <a:r>
              <a:rPr lang="en-US" sz="2000" dirty="0"/>
              <a:t> </a:t>
            </a:r>
            <a:r>
              <a:rPr lang="en-ID" sz="2000" dirty="0" err="1"/>
              <a:t>adalah</a:t>
            </a:r>
            <a:r>
              <a:rPr lang="en-ID" sz="2000" dirty="0"/>
              <a:t> </a:t>
            </a:r>
            <a:r>
              <a:rPr lang="en-ID" sz="2000" dirty="0" err="1"/>
              <a:t>dengan</a:t>
            </a:r>
            <a:r>
              <a:rPr lang="en-ID" sz="2000" dirty="0"/>
              <a:t> </a:t>
            </a:r>
            <a:r>
              <a:rPr lang="en-ID" sz="2000" dirty="0" err="1"/>
              <a:t>komposisi</a:t>
            </a:r>
            <a:r>
              <a:rPr lang="en-ID" sz="2000" dirty="0"/>
              <a:t> </a:t>
            </a:r>
            <a:r>
              <a:rPr lang="en-ID" sz="2000" dirty="0" err="1"/>
              <a:t>yaitu</a:t>
            </a:r>
            <a:r>
              <a:rPr lang="en-ID" sz="2000" dirty="0"/>
              <a:t> </a:t>
            </a:r>
            <a:r>
              <a:rPr lang="en-ID" sz="2000" b="1" dirty="0"/>
              <a:t>50% </a:t>
            </a:r>
            <a:r>
              <a:rPr lang="en-ID" sz="2000" b="1" dirty="0" err="1"/>
              <a:t>karbohidrat</a:t>
            </a:r>
            <a:r>
              <a:rPr lang="en-ID" sz="2000" b="1" dirty="0"/>
              <a:t>,</a:t>
            </a:r>
            <a:r>
              <a:rPr lang="en-ID" sz="2000" dirty="0"/>
              <a:t> </a:t>
            </a:r>
            <a:r>
              <a:rPr lang="en-ID" sz="2000" b="1" dirty="0"/>
              <a:t>15% protein </a:t>
            </a:r>
            <a:r>
              <a:rPr lang="en-ID" sz="2000" dirty="0"/>
              <a:t>dan </a:t>
            </a:r>
            <a:r>
              <a:rPr lang="en-ID" sz="2000" b="1" dirty="0"/>
              <a:t>25-30%</a:t>
            </a:r>
            <a:r>
              <a:rPr lang="en-ID" sz="2000" dirty="0"/>
              <a:t> </a:t>
            </a:r>
            <a:r>
              <a:rPr lang="en-ID" sz="2000" b="1" dirty="0"/>
              <a:t>lemak </a:t>
            </a:r>
            <a:r>
              <a:rPr lang="en-ID" sz="2000" dirty="0" err="1"/>
              <a:t>dari</a:t>
            </a:r>
            <a:r>
              <a:rPr lang="en-ID" sz="2000" dirty="0"/>
              <a:t> total </a:t>
            </a:r>
            <a:r>
              <a:rPr lang="en-ID" sz="2000" dirty="0" err="1"/>
              <a:t>energi</a:t>
            </a:r>
            <a:r>
              <a:rPr lang="en-ID" sz="2000" dirty="0"/>
              <a:t> per </a:t>
            </a:r>
            <a:r>
              <a:rPr lang="en-ID" sz="2000" dirty="0" err="1"/>
              <a:t>hari</a:t>
            </a:r>
            <a:endParaRPr lang="en-US" sz="2000" dirty="0"/>
          </a:p>
        </p:txBody>
      </p:sp>
      <p:pic>
        <p:nvPicPr>
          <p:cNvPr id="5" name="Picture 4" descr="M9617 - DEPARTMENT OF HEALTH_Food Pyramid Poster_Complex Version.png">
            <a:extLst>
              <a:ext uri="{FF2B5EF4-FFF2-40B4-BE49-F238E27FC236}">
                <a16:creationId xmlns:a16="http://schemas.microsoft.com/office/drawing/2014/main" id="{92FB0B8A-25AA-A249-8284-9EB338486D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7463" y="2348999"/>
            <a:ext cx="9774620" cy="1165593"/>
          </a:xfrm>
          <a:prstGeom prst="rect">
            <a:avLst/>
          </a:prstGeom>
        </p:spPr>
      </p:pic>
    </p:spTree>
    <p:extLst>
      <p:ext uri="{BB962C8B-B14F-4D97-AF65-F5344CB8AC3E}">
        <p14:creationId xmlns:p14="http://schemas.microsoft.com/office/powerpoint/2010/main" val="292302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95D9E-C80A-C647-9A45-0B5DD4F0EA79}"/>
              </a:ext>
            </a:extLst>
          </p:cNvPr>
          <p:cNvSpPr>
            <a:spLocks noGrp="1"/>
          </p:cNvSpPr>
          <p:nvPr>
            <p:ph type="title"/>
          </p:nvPr>
        </p:nvSpPr>
        <p:spPr/>
        <p:txBody>
          <a:bodyPr/>
          <a:lstStyle/>
          <a:p>
            <a:r>
              <a:rPr lang="en-US" b="1" dirty="0"/>
              <a:t>KEBUTUHAN MIKRONUTRIEN PADA ERA NEW NORMAL</a:t>
            </a:r>
          </a:p>
        </p:txBody>
      </p:sp>
      <p:sp>
        <p:nvSpPr>
          <p:cNvPr id="3" name="Content Placeholder 2">
            <a:extLst>
              <a:ext uri="{FF2B5EF4-FFF2-40B4-BE49-F238E27FC236}">
                <a16:creationId xmlns:a16="http://schemas.microsoft.com/office/drawing/2014/main" id="{2FD7B133-14A6-1A44-A7BF-EF43B2A28699}"/>
              </a:ext>
            </a:extLst>
          </p:cNvPr>
          <p:cNvSpPr>
            <a:spLocks noGrp="1"/>
          </p:cNvSpPr>
          <p:nvPr>
            <p:ph idx="1"/>
          </p:nvPr>
        </p:nvSpPr>
        <p:spPr>
          <a:xfrm>
            <a:off x="704850" y="1825625"/>
            <a:ext cx="10648950" cy="4137025"/>
          </a:xfrm>
          <a:solidFill>
            <a:schemeClr val="bg1"/>
          </a:solidFill>
        </p:spPr>
        <p:txBody>
          <a:bodyPr>
            <a:noAutofit/>
          </a:bodyPr>
          <a:lstStyle/>
          <a:p>
            <a:pPr>
              <a:spcAft>
                <a:spcPts val="1000"/>
              </a:spcAft>
            </a:pPr>
            <a:r>
              <a:rPr lang="en-ID" sz="2000" dirty="0"/>
              <a:t>Vitamin B1, B6 dan B12</a:t>
            </a:r>
          </a:p>
          <a:p>
            <a:pPr>
              <a:spcAft>
                <a:spcPts val="1000"/>
              </a:spcAft>
            </a:pPr>
            <a:r>
              <a:rPr lang="en-ID" sz="2000" dirty="0"/>
              <a:t>Vitamin C : 500-100mg/</a:t>
            </a:r>
            <a:r>
              <a:rPr lang="en-ID" sz="2000" dirty="0" err="1"/>
              <a:t>hari</a:t>
            </a:r>
            <a:endParaRPr lang="en-ID" sz="2000" dirty="0"/>
          </a:p>
          <a:p>
            <a:pPr>
              <a:spcAft>
                <a:spcPts val="1000"/>
              </a:spcAft>
            </a:pPr>
            <a:r>
              <a:rPr lang="en-ID" sz="2000" dirty="0"/>
              <a:t>Vitamin D : 600-800 IU/</a:t>
            </a:r>
            <a:r>
              <a:rPr lang="en-ID" sz="2000" dirty="0" err="1"/>
              <a:t>hari</a:t>
            </a:r>
            <a:endParaRPr lang="en-ID" sz="2000" dirty="0"/>
          </a:p>
          <a:p>
            <a:pPr>
              <a:spcAft>
                <a:spcPts val="1000"/>
              </a:spcAft>
            </a:pPr>
            <a:r>
              <a:rPr lang="en-ID" sz="2000" dirty="0"/>
              <a:t>Vitamin E : 300 IU/</a:t>
            </a:r>
            <a:r>
              <a:rPr lang="en-ID" sz="2000" dirty="0" err="1"/>
              <a:t>hari</a:t>
            </a:r>
            <a:endParaRPr lang="en-ID" sz="2000" dirty="0"/>
          </a:p>
          <a:p>
            <a:pPr>
              <a:spcAft>
                <a:spcPts val="1000"/>
              </a:spcAft>
            </a:pPr>
            <a:r>
              <a:rPr lang="en-ID" sz="2000" dirty="0"/>
              <a:t>Calcium : 1000-1200mg</a:t>
            </a:r>
          </a:p>
          <a:p>
            <a:pPr>
              <a:spcAft>
                <a:spcPts val="1000"/>
              </a:spcAft>
            </a:pPr>
            <a:r>
              <a:rPr lang="en-ID" sz="2000" dirty="0"/>
              <a:t>Zinc : 20mg/</a:t>
            </a:r>
            <a:r>
              <a:rPr lang="en-ID" sz="2000" dirty="0" err="1"/>
              <a:t>hari</a:t>
            </a:r>
            <a:endParaRPr lang="en-ID" sz="2000" dirty="0"/>
          </a:p>
          <a:p>
            <a:pPr>
              <a:spcAft>
                <a:spcPts val="1000"/>
              </a:spcAft>
            </a:pPr>
            <a:r>
              <a:rPr lang="en-ID" sz="2000" dirty="0"/>
              <a:t>Magnesium</a:t>
            </a:r>
          </a:p>
          <a:p>
            <a:pPr>
              <a:spcAft>
                <a:spcPts val="1000"/>
              </a:spcAft>
            </a:pPr>
            <a:r>
              <a:rPr lang="en-ID" sz="2000" dirty="0"/>
              <a:t>Selenium : 50-100 µg/</a:t>
            </a:r>
            <a:r>
              <a:rPr lang="en-ID" sz="2000" dirty="0" err="1"/>
              <a:t>hari</a:t>
            </a:r>
            <a:r>
              <a:rPr lang="en-ID" sz="2000" dirty="0"/>
              <a:t> </a:t>
            </a:r>
          </a:p>
          <a:p>
            <a:endParaRPr lang="en-IE" altLang="en-US" sz="2000" dirty="0"/>
          </a:p>
          <a:p>
            <a:endParaRPr lang="en-ID" sz="2000" dirty="0"/>
          </a:p>
          <a:p>
            <a:endParaRPr lang="en-US" sz="2000" dirty="0"/>
          </a:p>
        </p:txBody>
      </p:sp>
      <p:pic>
        <p:nvPicPr>
          <p:cNvPr id="5" name="Picture 4">
            <a:extLst>
              <a:ext uri="{FF2B5EF4-FFF2-40B4-BE49-F238E27FC236}">
                <a16:creationId xmlns:a16="http://schemas.microsoft.com/office/drawing/2014/main" id="{8FC157B1-C909-1144-ABC9-6DD10298568C}"/>
              </a:ext>
            </a:extLst>
          </p:cNvPr>
          <p:cNvPicPr>
            <a:picLocks noChangeAspect="1"/>
          </p:cNvPicPr>
          <p:nvPr/>
        </p:nvPicPr>
        <p:blipFill>
          <a:blip r:embed="rId3"/>
          <a:stretch>
            <a:fillRect/>
          </a:stretch>
        </p:blipFill>
        <p:spPr>
          <a:xfrm>
            <a:off x="6096000" y="1825625"/>
            <a:ext cx="4645269" cy="3429000"/>
          </a:xfrm>
          <a:prstGeom prst="rect">
            <a:avLst/>
          </a:prstGeom>
        </p:spPr>
      </p:pic>
    </p:spTree>
    <p:extLst>
      <p:ext uri="{BB962C8B-B14F-4D97-AF65-F5344CB8AC3E}">
        <p14:creationId xmlns:p14="http://schemas.microsoft.com/office/powerpoint/2010/main" val="12910876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CD421-DA8C-5A47-8422-C42F408F83F2}"/>
              </a:ext>
            </a:extLst>
          </p:cNvPr>
          <p:cNvSpPr>
            <a:spLocks noGrp="1"/>
          </p:cNvSpPr>
          <p:nvPr>
            <p:ph type="title"/>
          </p:nvPr>
        </p:nvSpPr>
        <p:spPr/>
        <p:txBody>
          <a:bodyPr/>
          <a:lstStyle/>
          <a:p>
            <a:r>
              <a:rPr lang="en-US" b="1" dirty="0"/>
              <a:t>BAGAIMANA MENERAPKAN GIZI SEIMBANG DI ERA </a:t>
            </a:r>
            <a:r>
              <a:rPr lang="en-US" b="1" i="1" dirty="0"/>
              <a:t>NEW NORMAL</a:t>
            </a:r>
            <a:r>
              <a:rPr lang="en-US" b="1" dirty="0"/>
              <a:t>?</a:t>
            </a:r>
          </a:p>
        </p:txBody>
      </p:sp>
      <p:sp>
        <p:nvSpPr>
          <p:cNvPr id="3" name="Content Placeholder 2">
            <a:extLst>
              <a:ext uri="{FF2B5EF4-FFF2-40B4-BE49-F238E27FC236}">
                <a16:creationId xmlns:a16="http://schemas.microsoft.com/office/drawing/2014/main" id="{63031E6B-F40C-0E4F-A852-08A8B09350AE}"/>
              </a:ext>
            </a:extLst>
          </p:cNvPr>
          <p:cNvSpPr>
            <a:spLocks noGrp="1"/>
          </p:cNvSpPr>
          <p:nvPr>
            <p:ph idx="1"/>
          </p:nvPr>
        </p:nvSpPr>
        <p:spPr>
          <a:xfrm>
            <a:off x="2432958" y="2037897"/>
            <a:ext cx="9100458" cy="3859742"/>
          </a:xfrm>
        </p:spPr>
        <p:txBody>
          <a:bodyPr>
            <a:normAutofit lnSpcReduction="10000"/>
          </a:bodyPr>
          <a:lstStyle/>
          <a:p>
            <a:pPr marL="0" indent="0">
              <a:spcAft>
                <a:spcPts val="2500"/>
              </a:spcAft>
              <a:buNone/>
            </a:pPr>
            <a:r>
              <a:rPr lang="en-US" sz="2000" i="1" dirty="0"/>
              <a:t>Planning ahead</a:t>
            </a:r>
            <a:r>
              <a:rPr lang="en-US" sz="2000" dirty="0"/>
              <a:t> (</a:t>
            </a:r>
            <a:r>
              <a:rPr lang="en-US" sz="2000" dirty="0" err="1"/>
              <a:t>sarapan</a:t>
            </a:r>
            <a:r>
              <a:rPr lang="en-US" sz="2000" dirty="0"/>
              <a:t> </a:t>
            </a:r>
            <a:r>
              <a:rPr lang="en-US" sz="2000" dirty="0" err="1"/>
              <a:t>rutin</a:t>
            </a:r>
            <a:r>
              <a:rPr lang="en-US" sz="2000" dirty="0"/>
              <a:t>, </a:t>
            </a:r>
            <a:r>
              <a:rPr lang="en-US" sz="2000" dirty="0" err="1"/>
              <a:t>membawa</a:t>
            </a:r>
            <a:r>
              <a:rPr lang="en-US" sz="2000" dirty="0"/>
              <a:t> </a:t>
            </a:r>
            <a:r>
              <a:rPr lang="en-US" sz="2000" dirty="0" err="1"/>
              <a:t>bekal</a:t>
            </a:r>
            <a:r>
              <a:rPr lang="en-US" sz="2000" dirty="0"/>
              <a:t>, </a:t>
            </a:r>
            <a:r>
              <a:rPr lang="en-US" sz="2000" dirty="0" err="1"/>
              <a:t>menyiapkan</a:t>
            </a:r>
            <a:r>
              <a:rPr lang="en-US" sz="2000" dirty="0"/>
              <a:t> </a:t>
            </a:r>
            <a:r>
              <a:rPr lang="en-US" sz="2000" dirty="0" err="1"/>
              <a:t>sayuran</a:t>
            </a:r>
            <a:r>
              <a:rPr lang="en-US" sz="2000" dirty="0"/>
              <a:t> </a:t>
            </a:r>
            <a:r>
              <a:rPr lang="en-US" sz="2000" dirty="0" err="1"/>
              <a:t>untuk</a:t>
            </a:r>
            <a:r>
              <a:rPr lang="en-US" sz="2000" dirty="0"/>
              <a:t> </a:t>
            </a:r>
            <a:r>
              <a:rPr lang="en-US" sz="2000" dirty="0" err="1"/>
              <a:t>makan</a:t>
            </a:r>
            <a:r>
              <a:rPr lang="en-US" sz="2000" dirty="0"/>
              <a:t> </a:t>
            </a:r>
            <a:r>
              <a:rPr lang="en-US" sz="2000" dirty="0" err="1"/>
              <a:t>malam</a:t>
            </a:r>
            <a:r>
              <a:rPr lang="en-US" sz="2000" dirty="0"/>
              <a:t> 1 </a:t>
            </a:r>
            <a:r>
              <a:rPr lang="en-US" sz="2000" dirty="0" err="1"/>
              <a:t>hari</a:t>
            </a:r>
            <a:r>
              <a:rPr lang="en-US" sz="2000" dirty="0"/>
              <a:t> </a:t>
            </a:r>
            <a:r>
              <a:rPr lang="en-US" sz="2000" dirty="0" err="1"/>
              <a:t>sebelumnya</a:t>
            </a:r>
            <a:r>
              <a:rPr lang="en-US" sz="2000" dirty="0"/>
              <a:t>, </a:t>
            </a:r>
            <a:r>
              <a:rPr lang="en-US" sz="2000" dirty="0" err="1"/>
              <a:t>membuat</a:t>
            </a:r>
            <a:r>
              <a:rPr lang="en-US" sz="2000" dirty="0"/>
              <a:t> daftar </a:t>
            </a:r>
            <a:r>
              <a:rPr lang="en-US" sz="2000" dirty="0" err="1"/>
              <a:t>belanjaan</a:t>
            </a:r>
            <a:r>
              <a:rPr lang="en-US" sz="2000" dirty="0"/>
              <a:t> – </a:t>
            </a:r>
            <a:r>
              <a:rPr lang="en-US" sz="2000" dirty="0" err="1"/>
              <a:t>hindari</a:t>
            </a:r>
            <a:r>
              <a:rPr lang="en-US" sz="2000" dirty="0"/>
              <a:t> </a:t>
            </a:r>
            <a:r>
              <a:rPr lang="en-US" sz="2000" dirty="0" err="1"/>
              <a:t>belanja</a:t>
            </a:r>
            <a:r>
              <a:rPr lang="en-US" sz="2000" dirty="0"/>
              <a:t> </a:t>
            </a:r>
            <a:r>
              <a:rPr lang="en-US" sz="2000" dirty="0" err="1"/>
              <a:t>saat</a:t>
            </a:r>
            <a:r>
              <a:rPr lang="en-US" sz="2000" dirty="0"/>
              <a:t> </a:t>
            </a:r>
            <a:r>
              <a:rPr lang="en-US" sz="2000" dirty="0" err="1"/>
              <a:t>lapar</a:t>
            </a:r>
            <a:r>
              <a:rPr lang="en-US" sz="2000" dirty="0"/>
              <a:t>)</a:t>
            </a:r>
          </a:p>
          <a:p>
            <a:pPr marL="0" indent="0">
              <a:spcAft>
                <a:spcPts val="2500"/>
              </a:spcAft>
              <a:buNone/>
            </a:pPr>
            <a:r>
              <a:rPr lang="en-US" sz="2000" dirty="0" err="1"/>
              <a:t>Memilih</a:t>
            </a:r>
            <a:r>
              <a:rPr lang="en-US" sz="2000" dirty="0"/>
              <a:t> </a:t>
            </a:r>
            <a:r>
              <a:rPr lang="en-US" sz="2000" dirty="0" err="1"/>
              <a:t>cemilan</a:t>
            </a:r>
            <a:r>
              <a:rPr lang="en-US" sz="2000" dirty="0"/>
              <a:t> yang </a:t>
            </a:r>
            <a:r>
              <a:rPr lang="en-US" sz="2000" dirty="0" err="1"/>
              <a:t>sehat</a:t>
            </a:r>
            <a:endParaRPr lang="en-US" sz="2000" dirty="0"/>
          </a:p>
          <a:p>
            <a:pPr marL="0" indent="0">
              <a:spcAft>
                <a:spcPts val="2500"/>
              </a:spcAft>
              <a:buNone/>
            </a:pPr>
            <a:r>
              <a:rPr lang="en-US" sz="2000" dirty="0" err="1"/>
              <a:t>Minum</a:t>
            </a:r>
            <a:r>
              <a:rPr lang="en-US" sz="2000" dirty="0"/>
              <a:t> air  </a:t>
            </a:r>
            <a:r>
              <a:rPr lang="en-US" sz="2000" dirty="0" err="1"/>
              <a:t>putih</a:t>
            </a:r>
            <a:r>
              <a:rPr lang="en-US" sz="2000" dirty="0"/>
              <a:t> </a:t>
            </a:r>
            <a:r>
              <a:rPr lang="en-US" sz="2000" dirty="0" err="1"/>
              <a:t>cukup</a:t>
            </a:r>
            <a:r>
              <a:rPr lang="en-US" sz="2000" dirty="0"/>
              <a:t> 8-10 </a:t>
            </a:r>
            <a:r>
              <a:rPr lang="en-US" sz="2000" dirty="0" err="1"/>
              <a:t>gelas</a:t>
            </a:r>
            <a:r>
              <a:rPr lang="en-US" sz="2000" dirty="0"/>
              <a:t>/</a:t>
            </a:r>
            <a:r>
              <a:rPr lang="en-US" sz="2000" dirty="0" err="1"/>
              <a:t>hari</a:t>
            </a:r>
            <a:endParaRPr lang="en-US" sz="2000" dirty="0"/>
          </a:p>
          <a:p>
            <a:pPr marL="0" indent="0">
              <a:spcAft>
                <a:spcPts val="2500"/>
              </a:spcAft>
              <a:buNone/>
            </a:pPr>
            <a:r>
              <a:rPr lang="en-US" sz="2000" dirty="0" err="1"/>
              <a:t>Meningkatkan</a:t>
            </a:r>
            <a:r>
              <a:rPr lang="en-US" sz="2000" dirty="0"/>
              <a:t> </a:t>
            </a:r>
            <a:r>
              <a:rPr lang="en-US" sz="2000" dirty="0" err="1"/>
              <a:t>aktivitas</a:t>
            </a:r>
            <a:r>
              <a:rPr lang="en-US" sz="2000" dirty="0"/>
              <a:t> </a:t>
            </a:r>
            <a:r>
              <a:rPr lang="en-US" sz="2000" dirty="0" err="1"/>
              <a:t>fisik</a:t>
            </a:r>
            <a:r>
              <a:rPr lang="en-US" sz="2000" dirty="0"/>
              <a:t> </a:t>
            </a:r>
            <a:r>
              <a:rPr lang="en-US" sz="2000" dirty="0" err="1"/>
              <a:t>dengan</a:t>
            </a:r>
            <a:r>
              <a:rPr lang="en-US" sz="2000" dirty="0"/>
              <a:t> </a:t>
            </a:r>
            <a:r>
              <a:rPr lang="en-US" sz="2000" dirty="0" err="1"/>
              <a:t>aktivitas</a:t>
            </a:r>
            <a:r>
              <a:rPr lang="en-US" sz="2000" dirty="0"/>
              <a:t> </a:t>
            </a:r>
            <a:r>
              <a:rPr lang="en-US" sz="2000" dirty="0" err="1"/>
              <a:t>intensitas</a:t>
            </a:r>
            <a:r>
              <a:rPr lang="en-US" sz="2000" dirty="0"/>
              <a:t> </a:t>
            </a:r>
            <a:r>
              <a:rPr lang="en-US" sz="2000" dirty="0" err="1"/>
              <a:t>sedang</a:t>
            </a:r>
            <a:r>
              <a:rPr lang="en-US" sz="2000" dirty="0"/>
              <a:t> minimum 30 </a:t>
            </a:r>
            <a:r>
              <a:rPr lang="en-US" sz="2000" dirty="0" err="1"/>
              <a:t>menit</a:t>
            </a:r>
            <a:r>
              <a:rPr lang="en-US" sz="2000" dirty="0"/>
              <a:t> </a:t>
            </a:r>
            <a:r>
              <a:rPr lang="en-US" sz="2000" dirty="0" err="1"/>
              <a:t>dalam</a:t>
            </a:r>
            <a:r>
              <a:rPr lang="en-US" sz="2000" dirty="0"/>
              <a:t> 5 </a:t>
            </a:r>
            <a:r>
              <a:rPr lang="en-US" sz="2000" dirty="0" err="1"/>
              <a:t>hari</a:t>
            </a:r>
            <a:r>
              <a:rPr lang="en-US" sz="2000" dirty="0"/>
              <a:t>/</a:t>
            </a:r>
            <a:r>
              <a:rPr lang="en-US" sz="2000" dirty="0" err="1"/>
              <a:t>minggu</a:t>
            </a:r>
            <a:endParaRPr lang="en-US" sz="2000" dirty="0"/>
          </a:p>
          <a:p>
            <a:pPr marL="0" indent="0">
              <a:buNone/>
            </a:pPr>
            <a:r>
              <a:rPr lang="en-US" sz="2000" dirty="0" err="1"/>
              <a:t>Istirahat</a:t>
            </a:r>
            <a:r>
              <a:rPr lang="en-US" sz="2000" dirty="0"/>
              <a:t> dan </a:t>
            </a:r>
            <a:r>
              <a:rPr lang="en-US" sz="2000" dirty="0" err="1"/>
              <a:t>tidur</a:t>
            </a:r>
            <a:r>
              <a:rPr lang="en-US" sz="2000" dirty="0"/>
              <a:t> yang </a:t>
            </a:r>
            <a:r>
              <a:rPr lang="en-US" sz="2000" dirty="0" err="1"/>
              <a:t>cukup</a:t>
            </a:r>
            <a:endParaRPr lang="en-US" sz="2000" dirty="0"/>
          </a:p>
          <a:p>
            <a:endParaRPr lang="en-US" sz="2000" dirty="0"/>
          </a:p>
        </p:txBody>
      </p:sp>
      <p:pic>
        <p:nvPicPr>
          <p:cNvPr id="5" name="Picture 4">
            <a:extLst>
              <a:ext uri="{FF2B5EF4-FFF2-40B4-BE49-F238E27FC236}">
                <a16:creationId xmlns:a16="http://schemas.microsoft.com/office/drawing/2014/main" id="{B005978A-8B70-3949-8AC8-1B1C25E05975}"/>
              </a:ext>
            </a:extLst>
          </p:cNvPr>
          <p:cNvPicPr>
            <a:picLocks noChangeAspect="1"/>
          </p:cNvPicPr>
          <p:nvPr/>
        </p:nvPicPr>
        <p:blipFill>
          <a:blip r:embed="rId3"/>
          <a:stretch>
            <a:fillRect/>
          </a:stretch>
        </p:blipFill>
        <p:spPr>
          <a:xfrm flipH="1">
            <a:off x="1219199" y="2057632"/>
            <a:ext cx="688974" cy="688974"/>
          </a:xfrm>
          <a:prstGeom prst="rect">
            <a:avLst/>
          </a:prstGeom>
        </p:spPr>
      </p:pic>
      <p:pic>
        <p:nvPicPr>
          <p:cNvPr id="11" name="Picture 10">
            <a:extLst>
              <a:ext uri="{FF2B5EF4-FFF2-40B4-BE49-F238E27FC236}">
                <a16:creationId xmlns:a16="http://schemas.microsoft.com/office/drawing/2014/main" id="{B19854AB-623C-4341-8C5C-78865BC05F5E}"/>
              </a:ext>
            </a:extLst>
          </p:cNvPr>
          <p:cNvPicPr>
            <a:picLocks noChangeAspect="1"/>
          </p:cNvPicPr>
          <p:nvPr/>
        </p:nvPicPr>
        <p:blipFill rotWithShape="1">
          <a:blip r:embed="rId4"/>
          <a:srcRect l="10101" t="17045" r="10354" b="18181"/>
          <a:stretch/>
        </p:blipFill>
        <p:spPr>
          <a:xfrm>
            <a:off x="1246772" y="3012544"/>
            <a:ext cx="821872" cy="669239"/>
          </a:xfrm>
          <a:prstGeom prst="rect">
            <a:avLst/>
          </a:prstGeom>
        </p:spPr>
      </p:pic>
      <p:pic>
        <p:nvPicPr>
          <p:cNvPr id="19" name="Picture 18">
            <a:extLst>
              <a:ext uri="{FF2B5EF4-FFF2-40B4-BE49-F238E27FC236}">
                <a16:creationId xmlns:a16="http://schemas.microsoft.com/office/drawing/2014/main" id="{7F3CBB34-7146-8842-93AD-7C5EB91C3BCD}"/>
              </a:ext>
            </a:extLst>
          </p:cNvPr>
          <p:cNvPicPr>
            <a:picLocks noChangeAspect="1"/>
          </p:cNvPicPr>
          <p:nvPr/>
        </p:nvPicPr>
        <p:blipFill>
          <a:blip r:embed="rId5"/>
          <a:stretch>
            <a:fillRect/>
          </a:stretch>
        </p:blipFill>
        <p:spPr>
          <a:xfrm>
            <a:off x="1368422" y="3853076"/>
            <a:ext cx="575129" cy="575129"/>
          </a:xfrm>
          <a:prstGeom prst="rect">
            <a:avLst/>
          </a:prstGeom>
        </p:spPr>
      </p:pic>
      <p:pic>
        <p:nvPicPr>
          <p:cNvPr id="23" name="Graphic 22">
            <a:extLst>
              <a:ext uri="{FF2B5EF4-FFF2-40B4-BE49-F238E27FC236}">
                <a16:creationId xmlns:a16="http://schemas.microsoft.com/office/drawing/2014/main" id="{1FA0B9B1-4EC0-7D47-B1CD-0431E3BFD13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97666" y="4549408"/>
            <a:ext cx="678092" cy="678092"/>
          </a:xfrm>
          <a:prstGeom prst="rect">
            <a:avLst/>
          </a:prstGeom>
        </p:spPr>
      </p:pic>
      <p:pic>
        <p:nvPicPr>
          <p:cNvPr id="35" name="Picture 34">
            <a:extLst>
              <a:ext uri="{FF2B5EF4-FFF2-40B4-BE49-F238E27FC236}">
                <a16:creationId xmlns:a16="http://schemas.microsoft.com/office/drawing/2014/main" id="{74486871-3860-AB40-8BCA-BD355B646CF0}"/>
              </a:ext>
            </a:extLst>
          </p:cNvPr>
          <p:cNvPicPr>
            <a:picLocks noChangeAspect="1"/>
          </p:cNvPicPr>
          <p:nvPr/>
        </p:nvPicPr>
        <p:blipFill>
          <a:blip r:embed="rId8"/>
          <a:stretch>
            <a:fillRect/>
          </a:stretch>
        </p:blipFill>
        <p:spPr>
          <a:xfrm>
            <a:off x="1253570" y="5348703"/>
            <a:ext cx="785788" cy="785788"/>
          </a:xfrm>
          <a:prstGeom prst="rect">
            <a:avLst/>
          </a:prstGeom>
          <a:solidFill>
            <a:schemeClr val="bg1"/>
          </a:solidFill>
        </p:spPr>
      </p:pic>
    </p:spTree>
    <p:extLst>
      <p:ext uri="{BB962C8B-B14F-4D97-AF65-F5344CB8AC3E}">
        <p14:creationId xmlns:p14="http://schemas.microsoft.com/office/powerpoint/2010/main" val="10163904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CE4A6-2198-444D-B83B-95CAEB218AB7}"/>
              </a:ext>
            </a:extLst>
          </p:cNvPr>
          <p:cNvSpPr>
            <a:spLocks noGrp="1"/>
          </p:cNvSpPr>
          <p:nvPr>
            <p:ph type="title"/>
          </p:nvPr>
        </p:nvSpPr>
        <p:spPr/>
        <p:txBody>
          <a:bodyPr/>
          <a:lstStyle/>
          <a:p>
            <a:r>
              <a:rPr lang="en-US" b="1" dirty="0"/>
              <a:t>AKTIVITAS FISIK</a:t>
            </a:r>
          </a:p>
        </p:txBody>
      </p:sp>
      <p:sp>
        <p:nvSpPr>
          <p:cNvPr id="3" name="Content Placeholder 2">
            <a:extLst>
              <a:ext uri="{FF2B5EF4-FFF2-40B4-BE49-F238E27FC236}">
                <a16:creationId xmlns:a16="http://schemas.microsoft.com/office/drawing/2014/main" id="{4F33DF04-B15B-6B4F-B78E-F49A784FB3C7}"/>
              </a:ext>
            </a:extLst>
          </p:cNvPr>
          <p:cNvSpPr>
            <a:spLocks noGrp="1"/>
          </p:cNvSpPr>
          <p:nvPr>
            <p:ph idx="1"/>
          </p:nvPr>
        </p:nvSpPr>
        <p:spPr>
          <a:solidFill>
            <a:schemeClr val="bg1"/>
          </a:solidFill>
        </p:spPr>
        <p:txBody>
          <a:bodyPr>
            <a:normAutofit/>
          </a:bodyPr>
          <a:lstStyle/>
          <a:p>
            <a:pPr>
              <a:spcAft>
                <a:spcPts val="1000"/>
              </a:spcAft>
              <a:buFont typeface="Wingdings" pitchFamily="2" charset="2"/>
              <a:buChar char="§"/>
            </a:pPr>
            <a:r>
              <a:rPr lang="en-US" sz="2200" dirty="0" err="1"/>
              <a:t>Aktivitas</a:t>
            </a:r>
            <a:r>
              <a:rPr lang="en-US" sz="2200" dirty="0"/>
              <a:t> </a:t>
            </a:r>
            <a:r>
              <a:rPr lang="en-US" sz="2200" dirty="0" err="1"/>
              <a:t>intensitas</a:t>
            </a:r>
            <a:r>
              <a:rPr lang="en-US" sz="2200" dirty="0"/>
              <a:t> </a:t>
            </a:r>
            <a:r>
              <a:rPr lang="en-US" sz="2200" dirty="0" err="1"/>
              <a:t>sedang</a:t>
            </a:r>
            <a:r>
              <a:rPr lang="en-US" sz="2200" dirty="0"/>
              <a:t> </a:t>
            </a:r>
            <a:r>
              <a:rPr lang="en-US" sz="2200" dirty="0" err="1"/>
              <a:t>berarti</a:t>
            </a:r>
            <a:r>
              <a:rPr lang="en-US" sz="2200" dirty="0"/>
              <a:t> </a:t>
            </a:r>
            <a:r>
              <a:rPr lang="en-US" sz="2200" dirty="0" err="1"/>
              <a:t>aktivitas</a:t>
            </a:r>
            <a:r>
              <a:rPr lang="en-US" sz="2200" dirty="0"/>
              <a:t> yang </a:t>
            </a:r>
            <a:r>
              <a:rPr lang="en-US" sz="2200" dirty="0" err="1"/>
              <a:t>meningkatkan</a:t>
            </a:r>
            <a:r>
              <a:rPr lang="en-US" sz="2200" dirty="0"/>
              <a:t> </a:t>
            </a:r>
            <a:r>
              <a:rPr lang="en-US" sz="2200" dirty="0" err="1"/>
              <a:t>denyut</a:t>
            </a:r>
            <a:r>
              <a:rPr lang="en-US" sz="2200" dirty="0"/>
              <a:t> </a:t>
            </a:r>
            <a:r>
              <a:rPr lang="en-US" sz="2200" dirty="0" err="1"/>
              <a:t>jantung</a:t>
            </a:r>
            <a:r>
              <a:rPr lang="en-US" sz="2200" dirty="0"/>
              <a:t> dan </a:t>
            </a:r>
            <a:r>
              <a:rPr lang="en-US" sz="2200" dirty="0" err="1"/>
              <a:t>laju</a:t>
            </a:r>
            <a:r>
              <a:rPr lang="en-US" sz="2200" dirty="0"/>
              <a:t> </a:t>
            </a:r>
            <a:r>
              <a:rPr lang="en-US" sz="2200" dirty="0" err="1"/>
              <a:t>pernapasan</a:t>
            </a:r>
            <a:r>
              <a:rPr lang="en-US" sz="2200" dirty="0"/>
              <a:t> </a:t>
            </a:r>
            <a:r>
              <a:rPr lang="en-US" sz="2200" dirty="0" err="1"/>
              <a:t>lebih</a:t>
            </a:r>
            <a:r>
              <a:rPr lang="en-US" sz="2200" dirty="0"/>
              <a:t> </a:t>
            </a:r>
            <a:r>
              <a:rPr lang="en-US" sz="2200" dirty="0" err="1"/>
              <a:t>dari</a:t>
            </a:r>
            <a:r>
              <a:rPr lang="en-US" sz="2200" dirty="0"/>
              <a:t> </a:t>
            </a:r>
            <a:r>
              <a:rPr lang="en-US" sz="2200" dirty="0" err="1"/>
              <a:t>batas</a:t>
            </a:r>
            <a:r>
              <a:rPr lang="en-US" sz="2200" dirty="0"/>
              <a:t> normal</a:t>
            </a:r>
          </a:p>
          <a:p>
            <a:pPr>
              <a:spcAft>
                <a:spcPts val="1000"/>
              </a:spcAft>
              <a:buFont typeface="Wingdings" pitchFamily="2" charset="2"/>
              <a:buChar char="§"/>
            </a:pPr>
            <a:r>
              <a:rPr lang="en-US" sz="2200" dirty="0" err="1"/>
              <a:t>Mulailah</a:t>
            </a:r>
            <a:r>
              <a:rPr lang="en-US" sz="2200" dirty="0"/>
              <a:t> </a:t>
            </a:r>
            <a:r>
              <a:rPr lang="en-US" sz="2200" dirty="0" err="1"/>
              <a:t>dengan</a:t>
            </a:r>
            <a:r>
              <a:rPr lang="en-US" sz="2200" dirty="0"/>
              <a:t> </a:t>
            </a:r>
            <a:r>
              <a:rPr lang="en-US" sz="2200" dirty="0" err="1"/>
              <a:t>perlahan</a:t>
            </a:r>
            <a:r>
              <a:rPr lang="en-US" sz="2200" dirty="0"/>
              <a:t> dan </a:t>
            </a:r>
            <a:r>
              <a:rPr lang="en-US" sz="2200" dirty="0" err="1"/>
              <a:t>tingkatkan</a:t>
            </a:r>
            <a:r>
              <a:rPr lang="en-US" sz="2200" dirty="0"/>
              <a:t> level </a:t>
            </a:r>
            <a:r>
              <a:rPr lang="en-US" sz="2200" dirty="0" err="1"/>
              <a:t>aktivitas</a:t>
            </a:r>
            <a:r>
              <a:rPr lang="en-US" sz="2200" dirty="0"/>
              <a:t> </a:t>
            </a:r>
            <a:r>
              <a:rPr lang="en-US" sz="2200" dirty="0" err="1"/>
              <a:t>secara</a:t>
            </a:r>
            <a:r>
              <a:rPr lang="en-US" sz="2200" dirty="0"/>
              <a:t> </a:t>
            </a:r>
            <a:r>
              <a:rPr lang="en-US" sz="2200" dirty="0" err="1"/>
              <a:t>bertahap</a:t>
            </a:r>
            <a:endParaRPr lang="en-US" sz="2200" dirty="0"/>
          </a:p>
          <a:p>
            <a:pPr>
              <a:spcAft>
                <a:spcPts val="1000"/>
              </a:spcAft>
              <a:buFont typeface="Wingdings" pitchFamily="2" charset="2"/>
              <a:buChar char="§"/>
            </a:pPr>
            <a:r>
              <a:rPr lang="en-US" sz="2200" dirty="0" err="1"/>
              <a:t>Cobalah</a:t>
            </a:r>
            <a:r>
              <a:rPr lang="en-US" sz="2200" dirty="0"/>
              <a:t> </a:t>
            </a:r>
            <a:r>
              <a:rPr lang="en-US" sz="2200" dirty="0" err="1"/>
              <a:t>memulai</a:t>
            </a:r>
            <a:r>
              <a:rPr lang="en-US" sz="2200" dirty="0"/>
              <a:t> </a:t>
            </a:r>
            <a:r>
              <a:rPr lang="en-US" sz="2200" dirty="0" err="1"/>
              <a:t>aktivitas</a:t>
            </a:r>
            <a:r>
              <a:rPr lang="en-US" sz="2200" dirty="0"/>
              <a:t> </a:t>
            </a:r>
            <a:r>
              <a:rPr lang="en-US" sz="2200" dirty="0" err="1"/>
              <a:t>sederhana</a:t>
            </a:r>
            <a:r>
              <a:rPr lang="en-US" sz="2200" dirty="0"/>
              <a:t> </a:t>
            </a:r>
            <a:r>
              <a:rPr lang="en-US" sz="2200" dirty="0" err="1"/>
              <a:t>sehari-hari</a:t>
            </a:r>
            <a:r>
              <a:rPr lang="en-US" sz="2200" dirty="0"/>
              <a:t> </a:t>
            </a:r>
            <a:r>
              <a:rPr lang="en-US" sz="2200" dirty="0" err="1"/>
              <a:t>seperti</a:t>
            </a:r>
            <a:r>
              <a:rPr lang="en-US" sz="2200" dirty="0"/>
              <a:t> </a:t>
            </a:r>
            <a:r>
              <a:rPr lang="en-US" sz="2200" dirty="0" err="1"/>
              <a:t>menggunakan</a:t>
            </a:r>
            <a:r>
              <a:rPr lang="en-US" sz="2200" dirty="0"/>
              <a:t> </a:t>
            </a:r>
            <a:r>
              <a:rPr lang="en-US" sz="2200" dirty="0" err="1"/>
              <a:t>tangga</a:t>
            </a:r>
            <a:r>
              <a:rPr lang="en-US" sz="2200" dirty="0"/>
              <a:t> </a:t>
            </a:r>
            <a:r>
              <a:rPr lang="en-US" sz="2200" dirty="0" err="1"/>
              <a:t>melainkan</a:t>
            </a:r>
            <a:r>
              <a:rPr lang="en-US" sz="2200" dirty="0"/>
              <a:t> lift, </a:t>
            </a:r>
            <a:r>
              <a:rPr lang="en-US" sz="2200" dirty="0" err="1"/>
              <a:t>berjalan</a:t>
            </a:r>
            <a:r>
              <a:rPr lang="en-US" sz="2200" dirty="0"/>
              <a:t> </a:t>
            </a:r>
            <a:r>
              <a:rPr lang="en-US" sz="2200" dirty="0" err="1"/>
              <a:t>atau</a:t>
            </a:r>
            <a:r>
              <a:rPr lang="en-US" sz="2200" dirty="0"/>
              <a:t> </a:t>
            </a:r>
            <a:r>
              <a:rPr lang="en-US" sz="2200" dirty="0" err="1"/>
              <a:t>bersepeda</a:t>
            </a:r>
            <a:r>
              <a:rPr lang="en-US" sz="2200" dirty="0"/>
              <a:t> </a:t>
            </a:r>
            <a:r>
              <a:rPr lang="en-US" sz="2200" dirty="0" err="1"/>
              <a:t>ke</a:t>
            </a:r>
            <a:r>
              <a:rPr lang="en-US" sz="2200" dirty="0"/>
              <a:t> </a:t>
            </a:r>
            <a:r>
              <a:rPr lang="en-US" sz="2200" dirty="0" err="1"/>
              <a:t>kantor</a:t>
            </a:r>
            <a:r>
              <a:rPr lang="en-US" sz="2200" dirty="0"/>
              <a:t>, </a:t>
            </a:r>
            <a:r>
              <a:rPr lang="en-US" sz="2200" dirty="0" err="1"/>
              <a:t>dll</a:t>
            </a:r>
            <a:endParaRPr lang="en-US" sz="2200" dirty="0"/>
          </a:p>
          <a:p>
            <a:pPr>
              <a:spcAft>
                <a:spcPts val="1000"/>
              </a:spcAft>
              <a:buFont typeface="Wingdings" pitchFamily="2" charset="2"/>
              <a:buChar char="§"/>
            </a:pPr>
            <a:r>
              <a:rPr lang="en-US" sz="2200" dirty="0" err="1"/>
              <a:t>Jangan</a:t>
            </a:r>
            <a:r>
              <a:rPr lang="en-US" sz="2200" dirty="0"/>
              <a:t> </a:t>
            </a:r>
            <a:r>
              <a:rPr lang="en-US" sz="2200" dirty="0" err="1"/>
              <a:t>biarkan</a:t>
            </a:r>
            <a:r>
              <a:rPr lang="en-US" sz="2200" dirty="0"/>
              <a:t> </a:t>
            </a:r>
            <a:r>
              <a:rPr lang="en-US" sz="2200" dirty="0" err="1"/>
              <a:t>udara</a:t>
            </a:r>
            <a:r>
              <a:rPr lang="en-US" sz="2200" dirty="0"/>
              <a:t> </a:t>
            </a:r>
            <a:r>
              <a:rPr lang="en-US" sz="2200" dirty="0" err="1"/>
              <a:t>buruk</a:t>
            </a:r>
            <a:r>
              <a:rPr lang="en-US" sz="2200" dirty="0"/>
              <a:t> </a:t>
            </a:r>
            <a:r>
              <a:rPr lang="en-US" sz="2200" dirty="0" err="1"/>
              <a:t>menunda</a:t>
            </a:r>
            <a:r>
              <a:rPr lang="en-US" sz="2200" dirty="0"/>
              <a:t> </a:t>
            </a:r>
            <a:r>
              <a:rPr lang="en-US" sz="2200" dirty="0" err="1"/>
              <a:t>aktivitas</a:t>
            </a:r>
            <a:r>
              <a:rPr lang="en-US" sz="2200" dirty="0"/>
              <a:t> dan </a:t>
            </a:r>
            <a:r>
              <a:rPr lang="en-US" sz="2200" dirty="0" err="1"/>
              <a:t>carilah</a:t>
            </a:r>
            <a:r>
              <a:rPr lang="en-US" sz="2200" dirty="0"/>
              <a:t> </a:t>
            </a:r>
            <a:r>
              <a:rPr lang="en-US" sz="2200" dirty="0" err="1"/>
              <a:t>alternatif</a:t>
            </a:r>
            <a:r>
              <a:rPr lang="en-US" sz="2200" dirty="0"/>
              <a:t> </a:t>
            </a:r>
            <a:r>
              <a:rPr lang="en-US" sz="2200" dirty="0" err="1"/>
              <a:t>aktivitas</a:t>
            </a:r>
            <a:r>
              <a:rPr lang="en-US" sz="2200" dirty="0"/>
              <a:t> di </a:t>
            </a:r>
            <a:r>
              <a:rPr lang="en-US" sz="2200" dirty="0" err="1"/>
              <a:t>dalam</a:t>
            </a:r>
            <a:r>
              <a:rPr lang="en-US" sz="2200" dirty="0"/>
              <a:t> </a:t>
            </a:r>
            <a:r>
              <a:rPr lang="en-US" sz="2200" dirty="0" err="1"/>
              <a:t>rumah</a:t>
            </a:r>
            <a:r>
              <a:rPr lang="en-US" sz="2200" dirty="0"/>
              <a:t> yang </a:t>
            </a:r>
            <a:r>
              <a:rPr lang="en-US" sz="2200" dirty="0" err="1"/>
              <a:t>disukai</a:t>
            </a:r>
            <a:endParaRPr lang="en-US" sz="2200" dirty="0"/>
          </a:p>
          <a:p>
            <a:pPr>
              <a:spcAft>
                <a:spcPts val="1000"/>
              </a:spcAft>
              <a:buFont typeface="Wingdings" pitchFamily="2" charset="2"/>
              <a:buChar char="§"/>
            </a:pPr>
            <a:r>
              <a:rPr lang="en-US" sz="2200" dirty="0" err="1"/>
              <a:t>Pasanglah</a:t>
            </a:r>
            <a:r>
              <a:rPr lang="en-US" sz="2200" dirty="0"/>
              <a:t> </a:t>
            </a:r>
            <a:r>
              <a:rPr lang="en-US" sz="2200" i="1" dirty="0"/>
              <a:t>reminder</a:t>
            </a:r>
            <a:r>
              <a:rPr lang="en-US" sz="2200" dirty="0"/>
              <a:t> </a:t>
            </a:r>
            <a:r>
              <a:rPr lang="en-US" sz="2200" dirty="0" err="1"/>
              <a:t>untuk</a:t>
            </a:r>
            <a:r>
              <a:rPr lang="en-US" sz="2200" dirty="0"/>
              <a:t> </a:t>
            </a:r>
            <a:r>
              <a:rPr lang="en-US" sz="2200" dirty="0" err="1"/>
              <a:t>berolahraga</a:t>
            </a:r>
            <a:r>
              <a:rPr lang="en-US" sz="2200" dirty="0"/>
              <a:t> </a:t>
            </a:r>
            <a:r>
              <a:rPr lang="en-US" sz="2200" dirty="0" err="1"/>
              <a:t>atau</a:t>
            </a:r>
            <a:r>
              <a:rPr lang="en-US" sz="2200" dirty="0"/>
              <a:t> </a:t>
            </a:r>
            <a:r>
              <a:rPr lang="en-US" sz="2200" dirty="0" err="1"/>
              <a:t>menyiapkan</a:t>
            </a:r>
            <a:r>
              <a:rPr lang="en-US" sz="2200" dirty="0"/>
              <a:t> </a:t>
            </a:r>
            <a:r>
              <a:rPr lang="en-US" sz="2200" dirty="0" err="1"/>
              <a:t>perangkat</a:t>
            </a:r>
            <a:r>
              <a:rPr lang="en-US" sz="2200" dirty="0"/>
              <a:t> </a:t>
            </a:r>
            <a:r>
              <a:rPr lang="en-US" sz="2200" dirty="0" err="1"/>
              <a:t>berolahraga</a:t>
            </a:r>
            <a:r>
              <a:rPr lang="en-US" sz="2200" dirty="0"/>
              <a:t> 1 </a:t>
            </a:r>
            <a:r>
              <a:rPr lang="en-US" sz="2200" dirty="0" err="1"/>
              <a:t>hari</a:t>
            </a:r>
            <a:r>
              <a:rPr lang="en-US" sz="2200" dirty="0"/>
              <a:t> </a:t>
            </a:r>
            <a:r>
              <a:rPr lang="en-US" sz="2200" dirty="0" err="1"/>
              <a:t>sebelumnya</a:t>
            </a:r>
            <a:endParaRPr lang="en-US" sz="2200" dirty="0"/>
          </a:p>
        </p:txBody>
      </p:sp>
    </p:spTree>
    <p:extLst>
      <p:ext uri="{BB962C8B-B14F-4D97-AF65-F5344CB8AC3E}">
        <p14:creationId xmlns:p14="http://schemas.microsoft.com/office/powerpoint/2010/main" val="25288693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2">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F107FC5-4AAC-0F43-B220-6BF6FC727B61}"/>
              </a:ext>
            </a:extLst>
          </p:cNvPr>
          <p:cNvSpPr>
            <a:spLocks noGrp="1"/>
          </p:cNvSpPr>
          <p:nvPr>
            <p:ph type="title"/>
          </p:nvPr>
        </p:nvSpPr>
        <p:spPr>
          <a:xfrm>
            <a:off x="838200" y="365125"/>
            <a:ext cx="5387502" cy="1325563"/>
          </a:xfrm>
        </p:spPr>
        <p:txBody>
          <a:bodyPr>
            <a:normAutofit/>
          </a:bodyPr>
          <a:lstStyle/>
          <a:p>
            <a:r>
              <a:rPr lang="en-US" b="1" dirty="0"/>
              <a:t>TAKE  HOME MESSAGE</a:t>
            </a:r>
          </a:p>
        </p:txBody>
      </p:sp>
      <p:sp>
        <p:nvSpPr>
          <p:cNvPr id="3" name="Content Placeholder 2">
            <a:extLst>
              <a:ext uri="{FF2B5EF4-FFF2-40B4-BE49-F238E27FC236}">
                <a16:creationId xmlns:a16="http://schemas.microsoft.com/office/drawing/2014/main" id="{789A57CF-C21B-1440-883C-3F68F7B9CA8C}"/>
              </a:ext>
            </a:extLst>
          </p:cNvPr>
          <p:cNvSpPr>
            <a:spLocks noGrp="1"/>
          </p:cNvSpPr>
          <p:nvPr>
            <p:ph idx="1"/>
          </p:nvPr>
        </p:nvSpPr>
        <p:spPr>
          <a:xfrm>
            <a:off x="838200" y="1825625"/>
            <a:ext cx="5387502" cy="4351338"/>
          </a:xfrm>
        </p:spPr>
        <p:txBody>
          <a:bodyPr>
            <a:normAutofit/>
          </a:bodyPr>
          <a:lstStyle/>
          <a:p>
            <a:pPr>
              <a:spcAft>
                <a:spcPts val="1000"/>
              </a:spcAft>
            </a:pPr>
            <a:r>
              <a:rPr lang="en-US" sz="2000" dirty="0" err="1"/>
              <a:t>Pedoman</a:t>
            </a:r>
            <a:r>
              <a:rPr lang="en-US" sz="2000" dirty="0"/>
              <a:t> </a:t>
            </a:r>
            <a:r>
              <a:rPr lang="en-US" sz="2000" dirty="0" err="1"/>
              <a:t>pola</a:t>
            </a:r>
            <a:r>
              <a:rPr lang="en-US" sz="2000" dirty="0"/>
              <a:t> </a:t>
            </a:r>
            <a:r>
              <a:rPr lang="en-US" sz="2000" dirty="0" err="1"/>
              <a:t>makan</a:t>
            </a:r>
            <a:r>
              <a:rPr lang="en-US" sz="2000" dirty="0"/>
              <a:t> </a:t>
            </a:r>
            <a:r>
              <a:rPr lang="en-US" sz="2000" dirty="0" err="1"/>
              <a:t>sehat</a:t>
            </a:r>
            <a:r>
              <a:rPr lang="en-US" sz="2000" dirty="0"/>
              <a:t> </a:t>
            </a:r>
            <a:r>
              <a:rPr lang="en-US" sz="2000" dirty="0" err="1"/>
              <a:t>bukanlah</a:t>
            </a:r>
            <a:r>
              <a:rPr lang="en-US" sz="2000" dirty="0"/>
              <a:t> </a:t>
            </a:r>
            <a:r>
              <a:rPr lang="en-US" sz="2000" dirty="0" err="1"/>
              <a:t>suatu</a:t>
            </a:r>
            <a:r>
              <a:rPr lang="en-US" sz="2000" dirty="0"/>
              <a:t> diet instant </a:t>
            </a:r>
            <a:r>
              <a:rPr lang="en-US" sz="2000" dirty="0" err="1"/>
              <a:t>atau</a:t>
            </a:r>
            <a:r>
              <a:rPr lang="en-US" sz="2000" dirty="0"/>
              <a:t>  </a:t>
            </a:r>
            <a:r>
              <a:rPr lang="en-US" sz="2000" i="1" dirty="0"/>
              <a:t>miracle diet</a:t>
            </a:r>
          </a:p>
          <a:p>
            <a:pPr>
              <a:spcAft>
                <a:spcPts val="1000"/>
              </a:spcAft>
            </a:pPr>
            <a:r>
              <a:rPr lang="en-US" sz="2000" dirty="0" err="1"/>
              <a:t>Lihat</a:t>
            </a:r>
            <a:r>
              <a:rPr lang="en-US" sz="2000" dirty="0"/>
              <a:t> </a:t>
            </a:r>
            <a:r>
              <a:rPr lang="en-US" sz="2000" dirty="0" err="1"/>
              <a:t>kembali</a:t>
            </a:r>
            <a:r>
              <a:rPr lang="en-US" sz="2000" dirty="0"/>
              <a:t> </a:t>
            </a:r>
            <a:r>
              <a:rPr lang="en-US" sz="2000" dirty="0" err="1"/>
              <a:t>pola</a:t>
            </a:r>
            <a:r>
              <a:rPr lang="en-US" sz="2000" dirty="0"/>
              <a:t> </a:t>
            </a:r>
            <a:r>
              <a:rPr lang="en-US" sz="2000" dirty="0" err="1"/>
              <a:t>hidup</a:t>
            </a:r>
            <a:r>
              <a:rPr lang="en-US" sz="2000" dirty="0"/>
              <a:t> </a:t>
            </a:r>
            <a:r>
              <a:rPr lang="en-US" sz="2000" dirty="0" err="1"/>
              <a:t>saat</a:t>
            </a:r>
            <a:r>
              <a:rPr lang="en-US" sz="2000" dirty="0"/>
              <a:t> </a:t>
            </a:r>
            <a:r>
              <a:rPr lang="en-US" sz="2000" dirty="0" err="1"/>
              <a:t>ini</a:t>
            </a:r>
            <a:r>
              <a:rPr lang="en-US" sz="2000" dirty="0"/>
              <a:t> dan </a:t>
            </a:r>
            <a:r>
              <a:rPr lang="en-US" sz="2000" dirty="0" err="1"/>
              <a:t>cobalah</a:t>
            </a:r>
            <a:r>
              <a:rPr lang="en-US" sz="2000" dirty="0"/>
              <a:t> </a:t>
            </a:r>
            <a:r>
              <a:rPr lang="en-US" sz="2000" dirty="0" err="1"/>
              <a:t>membuat</a:t>
            </a:r>
            <a:r>
              <a:rPr lang="en-US" sz="2000" dirty="0"/>
              <a:t> </a:t>
            </a:r>
            <a:r>
              <a:rPr lang="en-US" sz="2000" dirty="0" err="1"/>
              <a:t>perubahan</a:t>
            </a:r>
            <a:r>
              <a:rPr lang="en-US" sz="2000" dirty="0"/>
              <a:t> </a:t>
            </a:r>
            <a:r>
              <a:rPr lang="en-US" sz="2000" dirty="0" err="1"/>
              <a:t>sederhana</a:t>
            </a:r>
            <a:r>
              <a:rPr lang="en-US" sz="2000" dirty="0"/>
              <a:t> </a:t>
            </a:r>
            <a:r>
              <a:rPr lang="en-US" sz="2000" dirty="0" err="1"/>
              <a:t>secara</a:t>
            </a:r>
            <a:r>
              <a:rPr lang="en-US" sz="2000" dirty="0"/>
              <a:t> </a:t>
            </a:r>
            <a:r>
              <a:rPr lang="en-US" sz="2000" dirty="0" err="1"/>
              <a:t>berkala</a:t>
            </a:r>
            <a:endParaRPr lang="en-US" sz="2000" dirty="0"/>
          </a:p>
          <a:p>
            <a:r>
              <a:rPr lang="en-US" sz="2000" dirty="0" err="1"/>
              <a:t>Carilah</a:t>
            </a:r>
            <a:r>
              <a:rPr lang="en-US" sz="2000" dirty="0"/>
              <a:t> 2-3 </a:t>
            </a:r>
            <a:r>
              <a:rPr lang="en-US" sz="2000" dirty="0" err="1"/>
              <a:t>hal</a:t>
            </a:r>
            <a:r>
              <a:rPr lang="en-US" sz="2000" dirty="0"/>
              <a:t> yang </a:t>
            </a:r>
            <a:r>
              <a:rPr lang="en-US" sz="2000" dirty="0" err="1"/>
              <a:t>dapat</a:t>
            </a:r>
            <a:r>
              <a:rPr lang="en-US" sz="2000" dirty="0"/>
              <a:t> </a:t>
            </a:r>
            <a:r>
              <a:rPr lang="en-US" sz="2000" dirty="0" err="1"/>
              <a:t>dilakukan</a:t>
            </a:r>
            <a:r>
              <a:rPr lang="en-US" sz="2000" dirty="0"/>
              <a:t> </a:t>
            </a:r>
            <a:r>
              <a:rPr lang="en-US" sz="2000" dirty="0" err="1"/>
              <a:t>untuk</a:t>
            </a:r>
            <a:r>
              <a:rPr lang="en-US" sz="2000" dirty="0"/>
              <a:t> </a:t>
            </a:r>
            <a:r>
              <a:rPr lang="en-US" sz="2000" dirty="0" err="1"/>
              <a:t>membuat</a:t>
            </a:r>
            <a:r>
              <a:rPr lang="en-US" sz="2000" dirty="0"/>
              <a:t> </a:t>
            </a:r>
            <a:r>
              <a:rPr lang="en-US" sz="2000" dirty="0" err="1"/>
              <a:t>perubahan</a:t>
            </a:r>
            <a:r>
              <a:rPr lang="en-US" sz="2000" dirty="0"/>
              <a:t> </a:t>
            </a:r>
            <a:r>
              <a:rPr lang="en-US" sz="2000" dirty="0" err="1"/>
              <a:t>setiap</a:t>
            </a:r>
            <a:r>
              <a:rPr lang="en-US" sz="2000" dirty="0"/>
              <a:t> </a:t>
            </a:r>
            <a:r>
              <a:rPr lang="en-US" sz="2000" dirty="0" err="1"/>
              <a:t>harinya</a:t>
            </a:r>
            <a:r>
              <a:rPr lang="en-US" sz="2000" dirty="0"/>
              <a:t> dan </a:t>
            </a:r>
            <a:r>
              <a:rPr lang="en-US" sz="2000" dirty="0" err="1"/>
              <a:t>patuhi</a:t>
            </a:r>
            <a:r>
              <a:rPr lang="en-US" sz="2000" dirty="0"/>
              <a:t> </a:t>
            </a:r>
            <a:r>
              <a:rPr lang="en-US" sz="2000" dirty="0" err="1"/>
              <a:t>secara</a:t>
            </a:r>
            <a:r>
              <a:rPr lang="en-US" sz="2000" dirty="0"/>
              <a:t> </a:t>
            </a:r>
            <a:r>
              <a:rPr lang="en-US" sz="2000" dirty="0" err="1"/>
              <a:t>rutin</a:t>
            </a:r>
            <a:endParaRPr lang="en-US" sz="2000" dirty="0"/>
          </a:p>
          <a:p>
            <a:endParaRPr lang="en-US" sz="2000" dirty="0"/>
          </a:p>
        </p:txBody>
      </p:sp>
      <p:pic>
        <p:nvPicPr>
          <p:cNvPr id="8" name="Picture 7">
            <a:extLst>
              <a:ext uri="{FF2B5EF4-FFF2-40B4-BE49-F238E27FC236}">
                <a16:creationId xmlns:a16="http://schemas.microsoft.com/office/drawing/2014/main" id="{4546473D-8628-B740-8501-57C467379129}"/>
              </a:ext>
            </a:extLst>
          </p:cNvPr>
          <p:cNvPicPr>
            <a:picLocks noChangeAspect="1"/>
          </p:cNvPicPr>
          <p:nvPr/>
        </p:nvPicPr>
        <p:blipFill rotWithShape="1">
          <a:blip r:embed="rId3"/>
          <a:srcRect l="5711" r="27692"/>
          <a:stretch/>
        </p:blipFill>
        <p:spPr>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20" name="Oval 14">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Arc 16">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57777FD1-2EAD-FC44-8F10-6B3451A7B4C4}"/>
              </a:ext>
            </a:extLst>
          </p:cNvPr>
          <p:cNvSpPr txBox="1"/>
          <p:nvPr/>
        </p:nvSpPr>
        <p:spPr>
          <a:xfrm>
            <a:off x="838200" y="5016280"/>
            <a:ext cx="5387502" cy="1015663"/>
          </a:xfrm>
          <a:prstGeom prst="rect">
            <a:avLst/>
          </a:prstGeom>
          <a:solidFill>
            <a:schemeClr val="bg1"/>
          </a:solidFill>
        </p:spPr>
        <p:txBody>
          <a:bodyPr wrap="square" rtlCol="0">
            <a:spAutoFit/>
          </a:bodyPr>
          <a:lstStyle/>
          <a:p>
            <a:pPr>
              <a:spcAft>
                <a:spcPts val="600"/>
              </a:spcAft>
            </a:pPr>
            <a:r>
              <a:rPr lang="en-ID" sz="2000" i="1" dirty="0"/>
              <a:t>“Once you’re comfortable with those changes, you’ll have the confidence to make more changes.”</a:t>
            </a:r>
          </a:p>
        </p:txBody>
      </p:sp>
    </p:spTree>
    <p:extLst>
      <p:ext uri="{BB962C8B-B14F-4D97-AF65-F5344CB8AC3E}">
        <p14:creationId xmlns:p14="http://schemas.microsoft.com/office/powerpoint/2010/main" val="2266683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431BC-45F2-D446-BAFA-FF70C99AE740}"/>
              </a:ext>
            </a:extLst>
          </p:cNvPr>
          <p:cNvSpPr>
            <a:spLocks noGrp="1"/>
          </p:cNvSpPr>
          <p:nvPr>
            <p:ph type="title"/>
          </p:nvPr>
        </p:nvSpPr>
        <p:spPr/>
        <p:txBody>
          <a:bodyPr/>
          <a:lstStyle/>
          <a:p>
            <a:pPr algn="ctr"/>
            <a:r>
              <a:rPr lang="en-US" b="1" dirty="0"/>
              <a:t>THANK YOU FOR LISTENING! ANY QUESTION?</a:t>
            </a:r>
          </a:p>
        </p:txBody>
      </p:sp>
      <p:pic>
        <p:nvPicPr>
          <p:cNvPr id="4" name="Google Shape;247;p14" descr="Any Questions? &gt; Back2the80s!">
            <a:extLst>
              <a:ext uri="{FF2B5EF4-FFF2-40B4-BE49-F238E27FC236}">
                <a16:creationId xmlns:a16="http://schemas.microsoft.com/office/drawing/2014/main" id="{F7995544-4924-A840-BB15-D801979003B6}"/>
              </a:ext>
            </a:extLst>
          </p:cNvPr>
          <p:cNvPicPr preferRelativeResize="0">
            <a:picLocks noGrp="1"/>
          </p:cNvPicPr>
          <p:nvPr>
            <p:ph idx="1"/>
          </p:nvPr>
        </p:nvPicPr>
        <p:blipFill rotWithShape="1">
          <a:blip r:embed="rId3">
            <a:alphaModFix/>
          </a:blip>
          <a:srcRect/>
          <a:stretch/>
        </p:blipFill>
        <p:spPr>
          <a:xfrm>
            <a:off x="2667944" y="1825625"/>
            <a:ext cx="6856111" cy="3859213"/>
          </a:xfrm>
          <a:prstGeom prst="rect">
            <a:avLst/>
          </a:prstGeom>
          <a:noFill/>
          <a:ln>
            <a:noFill/>
          </a:ln>
        </p:spPr>
      </p:pic>
    </p:spTree>
    <p:extLst>
      <p:ext uri="{BB962C8B-B14F-4D97-AF65-F5344CB8AC3E}">
        <p14:creationId xmlns:p14="http://schemas.microsoft.com/office/powerpoint/2010/main" val="2576696084"/>
      </p:ext>
    </p:extLst>
  </p:cSld>
  <p:clrMapOvr>
    <a:masterClrMapping/>
  </p:clrMapOvr>
</p:sld>
</file>

<file path=ppt/theme/theme1.xml><?xml version="1.0" encoding="utf-8"?>
<a:theme xmlns:a="http://schemas.openxmlformats.org/drawingml/2006/main" name="ShapesVTI">
  <a:themeElements>
    <a:clrScheme name="Office">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Festival">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VTI" id="{C78D20FD-A872-4243-8597-B534C62538FF}" vid="{7CAFCCF9-7834-41D6-B6AB-7D225A18A4E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690</TotalTime>
  <Words>3466</Words>
  <Application>Microsoft Office PowerPoint</Application>
  <PresentationFormat>Widescreen</PresentationFormat>
  <Paragraphs>275</Paragraphs>
  <Slides>25</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Century Gothic</vt:lpstr>
      <vt:lpstr>Wingdings</vt:lpstr>
      <vt:lpstr>ShapesVTI</vt:lpstr>
      <vt:lpstr>GIZI SEIMBANG PADA ERA NEW NORMAL</vt:lpstr>
      <vt:lpstr>MENGAPA GIZI SEIMBANG ITU PENTING?</vt:lpstr>
      <vt:lpstr>APA ITU GIZI SEIMBANG?</vt:lpstr>
      <vt:lpstr>PowerPoint Presentation</vt:lpstr>
      <vt:lpstr>Piramida makanan:  sayuran dan buah-buahan</vt:lpstr>
      <vt:lpstr>Piramida makanan: sayuran dan buah-buahan</vt:lpstr>
      <vt:lpstr>Piramida makanan: karbohidrat</vt:lpstr>
      <vt:lpstr>Piramida makanan: sayuran dan buah-buahan</vt:lpstr>
      <vt:lpstr>Piramida makanan: produk olahan susu</vt:lpstr>
      <vt:lpstr>PowerPoint Presentation</vt:lpstr>
      <vt:lpstr>Piramida makanan: protein</vt:lpstr>
      <vt:lpstr>Piramida makanan: protein</vt:lpstr>
      <vt:lpstr>Piramida makanan: lemak</vt:lpstr>
      <vt:lpstr>Piramida makanan: processed foods</vt:lpstr>
      <vt:lpstr>Piring makan model T</vt:lpstr>
      <vt:lpstr>Piring makan model T</vt:lpstr>
      <vt:lpstr>Membaca informasi nilai gizi pada label makanan</vt:lpstr>
      <vt:lpstr>KLAIM NUTRISI &amp; KESEHATAN YG UMUM DIGUNAKAN</vt:lpstr>
      <vt:lpstr>Mengenal sistem traffic light colors pada makanan</vt:lpstr>
      <vt:lpstr>KEBUTUHAN ENERGI DAN MAKRONUTRIEN PADA ERA NEW NORMAL</vt:lpstr>
      <vt:lpstr>KEBUTUHAN MIKRONUTRIEN PADA ERA NEW NORMAL</vt:lpstr>
      <vt:lpstr>BAGAIMANA MENERAPKAN GIZI SEIMBANG DI ERA NEW NORMAL?</vt:lpstr>
      <vt:lpstr>AKTIVITAS FISIK</vt:lpstr>
      <vt:lpstr>TAKE  HOME MESSAGE</vt:lpstr>
      <vt:lpstr>THANK YOU FOR LISTENING! ANY QUESTION?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GIZI SEIMBANG PADA ERA NEW NORMAL</dc:title>
  <dc:creator>karasoedarmono@gmail.com</dc:creator>
  <cp:lastModifiedBy>Karina, Cessy</cp:lastModifiedBy>
  <cp:revision>63</cp:revision>
  <dcterms:created xsi:type="dcterms:W3CDTF">2020-12-05T13:53:46Z</dcterms:created>
  <dcterms:modified xsi:type="dcterms:W3CDTF">2020-12-06T06:44:34Z</dcterms:modified>
</cp:coreProperties>
</file>